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8" r:id="rId2"/>
    <p:sldId id="2101" r:id="rId3"/>
    <p:sldId id="342" r:id="rId4"/>
    <p:sldId id="280" r:id="rId5"/>
    <p:sldId id="344" r:id="rId6"/>
    <p:sldId id="341" r:id="rId7"/>
    <p:sldId id="385" r:id="rId8"/>
    <p:sldId id="3918" r:id="rId9"/>
    <p:sldId id="3915" r:id="rId10"/>
    <p:sldId id="3906" r:id="rId11"/>
    <p:sldId id="3914" r:id="rId12"/>
    <p:sldId id="3908" r:id="rId13"/>
    <p:sldId id="3907" r:id="rId14"/>
    <p:sldId id="3912" r:id="rId15"/>
    <p:sldId id="3911" r:id="rId16"/>
    <p:sldId id="3910" r:id="rId17"/>
    <p:sldId id="3919" r:id="rId18"/>
    <p:sldId id="3909" r:id="rId19"/>
    <p:sldId id="3905" r:id="rId20"/>
    <p:sldId id="279" r:id="rId21"/>
    <p:sldId id="3898" r:id="rId22"/>
    <p:sldId id="1946" r:id="rId23"/>
    <p:sldId id="3900" r:id="rId24"/>
    <p:sldId id="3902" r:id="rId25"/>
    <p:sldId id="1718" r:id="rId26"/>
    <p:sldId id="3903" r:id="rId27"/>
    <p:sldId id="3927" r:id="rId28"/>
    <p:sldId id="3916" r:id="rId29"/>
    <p:sldId id="1933" r:id="rId30"/>
    <p:sldId id="265" r:id="rId31"/>
    <p:sldId id="3904" r:id="rId32"/>
    <p:sldId id="1961" r:id="rId33"/>
    <p:sldId id="3913" r:id="rId34"/>
    <p:sldId id="3921" r:id="rId35"/>
    <p:sldId id="266" r:id="rId36"/>
    <p:sldId id="267" r:id="rId37"/>
    <p:sldId id="268" r:id="rId38"/>
    <p:sldId id="269" r:id="rId39"/>
    <p:sldId id="3920" r:id="rId40"/>
    <p:sldId id="3897" r:id="rId41"/>
    <p:sldId id="312" r:id="rId42"/>
    <p:sldId id="3922" r:id="rId43"/>
    <p:sldId id="3923" r:id="rId44"/>
    <p:sldId id="1959"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000"/>
  </p:normalViewPr>
  <p:slideViewPr>
    <p:cSldViewPr snapToGrid="0" snapToObjects="1">
      <p:cViewPr>
        <p:scale>
          <a:sx n="85" d="100"/>
          <a:sy n="85" d="100"/>
        </p:scale>
        <p:origin x="392"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06482-016E-524E-B992-339E6D53CE9A}" type="datetimeFigureOut">
              <a:rPr lang="de-DE" smtClean="0"/>
              <a:t>21.04.21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D286B-CF7A-F54A-9569-31F1F1F606FA}" type="slidenum">
              <a:rPr lang="de-DE" smtClean="0"/>
              <a:t>‹Nr.›</a:t>
            </a:fld>
            <a:endParaRPr lang="de-DE"/>
          </a:p>
        </p:txBody>
      </p:sp>
    </p:spTree>
    <p:extLst>
      <p:ext uri="{BB962C8B-B14F-4D97-AF65-F5344CB8AC3E}">
        <p14:creationId xmlns:p14="http://schemas.microsoft.com/office/powerpoint/2010/main" val="1163790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GB"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4476A24B-926E-40EB-9E1B-5321DC3775E5}" type="slidenum">
              <a:rPr lang="en-US" smtClean="0"/>
              <a:t>1</a:t>
            </a:fld>
            <a:endParaRPr lang="en-US"/>
          </a:p>
        </p:txBody>
      </p:sp>
    </p:spTree>
    <p:extLst>
      <p:ext uri="{BB962C8B-B14F-4D97-AF65-F5344CB8AC3E}">
        <p14:creationId xmlns:p14="http://schemas.microsoft.com/office/powerpoint/2010/main" val="1047328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13</a:t>
            </a:fld>
            <a:endParaRPr lang="de-DE"/>
          </a:p>
        </p:txBody>
      </p:sp>
    </p:spTree>
    <p:extLst>
      <p:ext uri="{BB962C8B-B14F-4D97-AF65-F5344CB8AC3E}">
        <p14:creationId xmlns:p14="http://schemas.microsoft.com/office/powerpoint/2010/main" val="242101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14</a:t>
            </a:fld>
            <a:endParaRPr lang="de-DE"/>
          </a:p>
        </p:txBody>
      </p:sp>
    </p:spTree>
    <p:extLst>
      <p:ext uri="{BB962C8B-B14F-4D97-AF65-F5344CB8AC3E}">
        <p14:creationId xmlns:p14="http://schemas.microsoft.com/office/powerpoint/2010/main" val="4157506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p:txBody>
      </p:sp>
      <p:sp>
        <p:nvSpPr>
          <p:cNvPr id="4" name="Foliennummernplatzhalter 3"/>
          <p:cNvSpPr>
            <a:spLocks noGrp="1"/>
          </p:cNvSpPr>
          <p:nvPr>
            <p:ph type="sldNum" sz="quarter" idx="5"/>
          </p:nvPr>
        </p:nvSpPr>
        <p:spPr/>
        <p:txBody>
          <a:bodyPr/>
          <a:lstStyle/>
          <a:p>
            <a:fld id="{AFBD286B-CF7A-F54A-9569-31F1F1F606FA}" type="slidenum">
              <a:rPr lang="de-DE" smtClean="0"/>
              <a:t>15</a:t>
            </a:fld>
            <a:endParaRPr lang="de-DE"/>
          </a:p>
        </p:txBody>
      </p:sp>
    </p:spTree>
    <p:extLst>
      <p:ext uri="{BB962C8B-B14F-4D97-AF65-F5344CB8AC3E}">
        <p14:creationId xmlns:p14="http://schemas.microsoft.com/office/powerpoint/2010/main" val="223471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a:p>
            <a:r>
              <a:rPr lang="de-LU" sz="1200" b="0" i="0" kern="1200" dirty="0" err="1">
                <a:solidFill>
                  <a:schemeClr val="tx1"/>
                </a:solidFill>
                <a:effectLst/>
                <a:latin typeface="+mn-lt"/>
                <a:ea typeface="+mn-ea"/>
                <a:cs typeface="+mn-cs"/>
              </a:rPr>
              <a:t>During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periods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experienced</a:t>
            </a:r>
            <a:r>
              <a:rPr lang="de-LU" sz="1200" b="0" i="0" kern="1200" dirty="0">
                <a:solidFill>
                  <a:schemeClr val="tx1"/>
                </a:solidFill>
                <a:effectLst/>
                <a:latin typeface="+mn-lt"/>
                <a:ea typeface="+mn-ea"/>
                <a:cs typeface="+mn-cs"/>
              </a:rPr>
              <a:t> a </a:t>
            </a:r>
            <a:r>
              <a:rPr lang="de-LU" sz="1200" b="0" i="0" kern="1200" dirty="0" err="1">
                <a:solidFill>
                  <a:schemeClr val="tx1"/>
                </a:solidFill>
                <a:effectLst/>
                <a:latin typeface="+mn-lt"/>
                <a:ea typeface="+mn-ea"/>
                <a:cs typeface="+mn-cs"/>
              </a:rPr>
              <a:t>significant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drop</a:t>
            </a:r>
            <a:r>
              <a:rPr lang="de-LU" sz="1200" b="0" i="0" kern="1200" dirty="0">
                <a:solidFill>
                  <a:schemeClr val="tx1"/>
                </a:solidFill>
                <a:effectLst/>
                <a:latin typeface="+mn-lt"/>
                <a:ea typeface="+mn-ea"/>
                <a:cs typeface="+mn-cs"/>
              </a:rPr>
              <a:t> in automobile </a:t>
            </a:r>
            <a:r>
              <a:rPr lang="de-LU" sz="1200" b="0" i="0" kern="1200" dirty="0" err="1">
                <a:solidFill>
                  <a:schemeClr val="tx1"/>
                </a:solidFill>
                <a:effectLst/>
                <a:latin typeface="+mn-lt"/>
                <a:ea typeface="+mn-ea"/>
                <a:cs typeface="+mn-cs"/>
              </a:rPr>
              <a:t>traffic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 subsequent </a:t>
            </a:r>
            <a:r>
              <a:rPr lang="de-LU" sz="1200" b="0" i="0" kern="1200" dirty="0" err="1">
                <a:solidFill>
                  <a:schemeClr val="tx1"/>
                </a:solidFill>
                <a:effectLst/>
                <a:latin typeface="+mn-lt"/>
                <a:ea typeface="+mn-ea"/>
                <a:cs typeface="+mn-cs"/>
              </a:rPr>
              <a:t>reduction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air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pollution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CO</a:t>
            </a:r>
            <a:r>
              <a:rPr lang="de-LU" sz="1200" b="0" i="0" kern="1200" baseline="-25000" dirty="0">
                <a:solidFill>
                  <a:schemeClr val="tx1"/>
                </a:solidFill>
                <a:effectLst/>
                <a:latin typeface="+mn-lt"/>
                <a:ea typeface="+mn-ea"/>
                <a:cs typeface="+mn-cs"/>
              </a:rPr>
              <a:t>2</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emissions</a:t>
            </a:r>
            <a:r>
              <a:rPr lang="de-LU" sz="1200" b="0" i="0" kern="1200" dirty="0">
                <a:solidFill>
                  <a:schemeClr val="tx1"/>
                </a:solidFill>
                <a:effectLst/>
                <a:latin typeface="+mn-lt"/>
                <a:ea typeface="+mn-ea"/>
                <a:cs typeface="+mn-cs"/>
              </a:rPr>
              <a:t>. As </a:t>
            </a:r>
            <a:r>
              <a:rPr lang="de-LU" sz="1200" b="0" i="0" kern="1200" dirty="0" err="1">
                <a:solidFill>
                  <a:schemeClr val="tx1"/>
                </a:solidFill>
                <a:effectLst/>
                <a:latin typeface="+mn-lt"/>
                <a:ea typeface="+mn-ea"/>
                <a:cs typeface="+mn-cs"/>
              </a:rPr>
              <a:t>previously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presented</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regions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there</a:t>
            </a:r>
            <a:r>
              <a:rPr lang="de-LU" sz="1200" b="0" i="0" kern="1200" dirty="0">
                <a:solidFill>
                  <a:schemeClr val="tx1"/>
                </a:solidFill>
                <a:effectLst/>
                <a:latin typeface="+mn-lt"/>
                <a:ea typeface="+mn-ea"/>
                <a:cs typeface="+mn-cs"/>
              </a:rPr>
              <a:t> was a </a:t>
            </a:r>
            <a:r>
              <a:rPr lang="de-LU" sz="1200" b="0" i="0" kern="1200" dirty="0" err="1">
                <a:solidFill>
                  <a:schemeClr val="tx1"/>
                </a:solidFill>
                <a:effectLst/>
                <a:latin typeface="+mn-lt"/>
                <a:ea typeface="+mn-ea"/>
                <a:cs typeface="+mn-cs"/>
              </a:rPr>
              <a:t>decrease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50-75% in </a:t>
            </a:r>
            <a:r>
              <a:rPr lang="de-LU" sz="1200" b="0" i="0" kern="1200" dirty="0" err="1">
                <a:solidFill>
                  <a:schemeClr val="tx1"/>
                </a:solidFill>
                <a:effectLst/>
                <a:latin typeface="+mn-lt"/>
                <a:ea typeface="+mn-ea"/>
                <a:cs typeface="+mn-cs"/>
              </a:rPr>
              <a:t>road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activity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up</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95% in </a:t>
            </a:r>
            <a:r>
              <a:rPr lang="de-LU" sz="1200" b="0" i="0" kern="1200" dirty="0" err="1">
                <a:solidFill>
                  <a:schemeClr val="tx1"/>
                </a:solidFill>
                <a:effectLst/>
                <a:latin typeface="+mn-lt"/>
                <a:ea typeface="+mn-ea"/>
                <a:cs typeface="+mn-cs"/>
              </a:rPr>
              <a:t>rush-hour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traffic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congestion</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major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but </a:t>
            </a:r>
            <a:r>
              <a:rPr lang="de-LU" sz="1200" b="0" i="0" kern="1200" dirty="0" err="1">
                <a:solidFill>
                  <a:schemeClr val="tx1"/>
                </a:solidFill>
                <a:effectLst/>
                <a:latin typeface="+mn-lt"/>
                <a:ea typeface="+mn-ea"/>
                <a:cs typeface="+mn-cs"/>
              </a:rPr>
              <a:t>these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reductions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been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temporary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already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been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reversed</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many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re-emerging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from</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lockdowns</a:t>
            </a:r>
            <a:r>
              <a:rPr lang="de-LU" sz="1200" b="0" i="0" kern="1200" dirty="0">
                <a:solidFill>
                  <a:schemeClr val="tx1"/>
                </a:solidFill>
                <a:effectLst/>
                <a:latin typeface="+mn-lt"/>
                <a:ea typeface="+mn-ea"/>
                <a:cs typeface="+mn-cs"/>
              </a:rPr>
              <a:t>.</a:t>
            </a:r>
          </a:p>
          <a:p>
            <a:r>
              <a:rPr lang="de-LU" sz="1200" b="0" i="0" kern="1200" dirty="0" err="1">
                <a:solidFill>
                  <a:schemeClr val="tx1"/>
                </a:solidFill>
                <a:effectLst/>
                <a:latin typeface="+mn-lt"/>
                <a:ea typeface="+mn-ea"/>
                <a:cs typeface="+mn-cs"/>
              </a:rPr>
              <a:t>While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already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experiencing</a:t>
            </a:r>
            <a:r>
              <a:rPr lang="de-LU" sz="1200" b="0" i="0" kern="1200" dirty="0">
                <a:solidFill>
                  <a:schemeClr val="tx1"/>
                </a:solidFill>
                <a:effectLst/>
                <a:latin typeface="+mn-lt"/>
                <a:ea typeface="+mn-ea"/>
                <a:cs typeface="+mn-cs"/>
              </a:rPr>
              <a:t> a sharp </a:t>
            </a:r>
            <a:r>
              <a:rPr lang="de-LU" sz="1200" b="0" i="0" kern="1200" dirty="0" err="1">
                <a:solidFill>
                  <a:schemeClr val="tx1"/>
                </a:solidFill>
                <a:effectLst/>
                <a:latin typeface="+mn-lt"/>
                <a:ea typeface="+mn-ea"/>
                <a:cs typeface="+mn-cs"/>
              </a:rPr>
              <a:t>bounce</a:t>
            </a:r>
            <a:r>
              <a:rPr lang="de-LU" sz="1200" b="0" i="0" kern="1200" dirty="0">
                <a:solidFill>
                  <a:schemeClr val="tx1"/>
                </a:solidFill>
                <a:effectLst/>
                <a:latin typeface="+mn-lt"/>
                <a:ea typeface="+mn-ea"/>
                <a:cs typeface="+mn-cs"/>
              </a:rPr>
              <a:t>-back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restrictions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eased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recent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experience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reduced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traffic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pollution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motivated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many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leaders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pursue</a:t>
            </a:r>
            <a:r>
              <a:rPr lang="de-LU" sz="1200" b="0" i="0" kern="1200" dirty="0">
                <a:solidFill>
                  <a:schemeClr val="tx1"/>
                </a:solidFill>
                <a:effectLst/>
                <a:latin typeface="+mn-lt"/>
                <a:ea typeface="+mn-ea"/>
                <a:cs typeface="+mn-cs"/>
              </a:rPr>
              <a:t> cleaner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sustainable</a:t>
            </a:r>
            <a:r>
              <a:rPr lang="de-LU" sz="1200" b="0" i="0" kern="1200" dirty="0">
                <a:solidFill>
                  <a:schemeClr val="tx1"/>
                </a:solidFill>
                <a:effectLst/>
                <a:latin typeface="+mn-lt"/>
                <a:ea typeface="+mn-ea"/>
                <a:cs typeface="+mn-cs"/>
              </a:rPr>
              <a:t> urban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The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common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sustainable</a:t>
            </a:r>
            <a:r>
              <a:rPr lang="de-LU" sz="1200" b="0" i="0" kern="1200" dirty="0">
                <a:solidFill>
                  <a:schemeClr val="tx1"/>
                </a:solidFill>
                <a:effectLst/>
                <a:latin typeface="+mn-lt"/>
                <a:ea typeface="+mn-ea"/>
                <a:cs typeface="+mn-cs"/>
              </a:rPr>
              <a:t> urban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measures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proposed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include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active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infrastructure</a:t>
            </a:r>
            <a:r>
              <a:rPr lang="de-LU" sz="1200" b="0" i="0" kern="1200" dirty="0">
                <a:solidFill>
                  <a:schemeClr val="tx1"/>
                </a:solidFill>
                <a:effectLst/>
                <a:latin typeface="+mn-lt"/>
                <a:ea typeface="+mn-ea"/>
                <a:cs typeface="+mn-cs"/>
              </a:rPr>
              <a:t>, such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bike </a:t>
            </a:r>
            <a:r>
              <a:rPr lang="de-LU" sz="1200" b="0" i="0" kern="1200" dirty="0" err="1">
                <a:solidFill>
                  <a:schemeClr val="tx1"/>
                </a:solidFill>
                <a:effectLst/>
                <a:latin typeface="+mn-lt"/>
                <a:ea typeface="+mn-ea"/>
                <a:cs typeface="+mn-cs"/>
              </a:rPr>
              <a:t>lanes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improved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public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safety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accessibility</a:t>
            </a:r>
            <a:r>
              <a:rPr lang="de-LU" sz="1200" b="0" i="0" kern="1200" dirty="0">
                <a:solidFill>
                  <a:schemeClr val="tx1"/>
                </a:solidFill>
                <a:effectLst/>
                <a:latin typeface="+mn-lt"/>
                <a:ea typeface="+mn-ea"/>
                <a:cs typeface="+mn-cs"/>
              </a:rPr>
              <a:t>, such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improved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hygiene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measures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contactless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payment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broader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service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coverage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low</a:t>
            </a:r>
            <a:r>
              <a:rPr lang="de-LU" sz="1200" b="0" i="0" kern="1200" dirty="0">
                <a:solidFill>
                  <a:schemeClr val="tx1"/>
                </a:solidFill>
                <a:effectLst/>
                <a:latin typeface="+mn-lt"/>
                <a:ea typeface="+mn-ea"/>
                <a:cs typeface="+mn-cs"/>
              </a:rPr>
              <a:t>-emission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options</a:t>
            </a:r>
            <a:r>
              <a:rPr lang="de-LU" sz="1200" b="0" i="0" kern="1200" dirty="0">
                <a:solidFill>
                  <a:schemeClr val="tx1"/>
                </a:solidFill>
                <a:effectLst/>
                <a:latin typeface="+mn-lt"/>
                <a:ea typeface="+mn-ea"/>
                <a:cs typeface="+mn-cs"/>
              </a:rPr>
              <a:t>, such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electric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vehicles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scooters</a:t>
            </a:r>
            <a:r>
              <a:rPr lang="de-LU" sz="1200" b="0" i="0" kern="1200" dirty="0">
                <a:solidFill>
                  <a:schemeClr val="tx1"/>
                </a:solidFill>
                <a:effectLst/>
                <a:latin typeface="+mn-lt"/>
                <a:ea typeface="+mn-ea"/>
                <a:cs typeface="+mn-cs"/>
              </a:rPr>
              <a:t>. These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options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line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overarching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objective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an </a:t>
            </a:r>
            <a:r>
              <a:rPr lang="de-LU" sz="1200" b="0" i="0" kern="1200" dirty="0" err="1">
                <a:solidFill>
                  <a:schemeClr val="tx1"/>
                </a:solidFill>
                <a:effectLst/>
                <a:latin typeface="+mn-lt"/>
                <a:ea typeface="+mn-ea"/>
                <a:cs typeface="+mn-cs"/>
              </a:rPr>
              <a:t>economic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recovery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infrastructure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creates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job</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opportunities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stimulates</a:t>
            </a:r>
            <a:r>
              <a:rPr lang="de-LU" sz="1200" b="0" i="0" kern="1200" dirty="0">
                <a:solidFill>
                  <a:schemeClr val="tx1"/>
                </a:solidFill>
                <a:effectLst/>
                <a:latin typeface="+mn-lt"/>
                <a:ea typeface="+mn-ea"/>
                <a:cs typeface="+mn-cs"/>
              </a:rPr>
              <a:t> private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in diverse </a:t>
            </a:r>
            <a:r>
              <a:rPr lang="de-LU" sz="1200" b="0" i="0" kern="1200" dirty="0" err="1">
                <a:solidFill>
                  <a:schemeClr val="tx1"/>
                </a:solidFill>
                <a:effectLst/>
                <a:latin typeface="+mn-lt"/>
                <a:ea typeface="+mn-ea"/>
                <a:cs typeface="+mn-cs"/>
              </a:rPr>
              <a:t>economic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sectors</a:t>
            </a:r>
            <a:r>
              <a:rPr lang="de-LU" sz="1200" b="0" i="0" kern="1200" dirty="0">
                <a:solidFill>
                  <a:schemeClr val="tx1"/>
                </a:solidFill>
                <a:effectLst/>
                <a:latin typeface="+mn-lt"/>
                <a:ea typeface="+mn-ea"/>
                <a:cs typeface="+mn-cs"/>
              </a:rPr>
              <a:t> (e.g. </a:t>
            </a:r>
            <a:r>
              <a:rPr lang="de-LU" sz="1200" b="0" i="0" kern="1200" dirty="0" err="1">
                <a:solidFill>
                  <a:schemeClr val="tx1"/>
                </a:solidFill>
                <a:effectLst/>
                <a:latin typeface="+mn-lt"/>
                <a:ea typeface="+mn-ea"/>
                <a:cs typeface="+mn-cs"/>
              </a:rPr>
              <a:t>construction</a:t>
            </a:r>
            <a:r>
              <a:rPr lang="de-LU" sz="1200" b="0" i="0" kern="1200" dirty="0">
                <a:solidFill>
                  <a:schemeClr val="tx1"/>
                </a:solidFill>
                <a:effectLst/>
                <a:latin typeface="+mn-lt"/>
                <a:ea typeface="+mn-ea"/>
                <a:cs typeface="+mn-cs"/>
              </a:rPr>
              <a:t>, automobile, ICT),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an </a:t>
            </a:r>
            <a:r>
              <a:rPr lang="de-LU" sz="1200" b="0" i="0" kern="1200" dirty="0" err="1">
                <a:solidFill>
                  <a:schemeClr val="tx1"/>
                </a:solidFill>
                <a:effectLst/>
                <a:latin typeface="+mn-lt"/>
                <a:ea typeface="+mn-ea"/>
                <a:cs typeface="+mn-cs"/>
              </a:rPr>
              <a:t>effective</a:t>
            </a:r>
            <a:r>
              <a:rPr lang="de-LU" sz="1200" b="0" i="0" kern="1200" dirty="0">
                <a:solidFill>
                  <a:schemeClr val="tx1"/>
                </a:solidFill>
                <a:effectLst/>
                <a:latin typeface="+mn-lt"/>
                <a:ea typeface="+mn-ea"/>
                <a:cs typeface="+mn-cs"/>
              </a:rPr>
              <a:t> urban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system</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is</a:t>
            </a:r>
            <a:r>
              <a:rPr lang="de-LU" sz="1200" b="0" i="0" kern="1200" dirty="0">
                <a:solidFill>
                  <a:schemeClr val="tx1"/>
                </a:solidFill>
                <a:effectLst/>
                <a:latin typeface="+mn-lt"/>
                <a:ea typeface="+mn-ea"/>
                <a:cs typeface="+mn-cs"/>
              </a:rPr>
              <a:t> essential </a:t>
            </a:r>
            <a:r>
              <a:rPr lang="de-LU" sz="1200" b="0" i="0" kern="1200" dirty="0" err="1">
                <a:solidFill>
                  <a:schemeClr val="tx1"/>
                </a:solidFill>
                <a:effectLst/>
                <a:latin typeface="+mn-lt"/>
                <a:ea typeface="+mn-ea"/>
                <a:cs typeface="+mn-cs"/>
              </a:rPr>
              <a:t>for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productivity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a:t>
            </a:r>
          </a:p>
          <a:p>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16</a:t>
            </a:fld>
            <a:endParaRPr lang="de-DE"/>
          </a:p>
        </p:txBody>
      </p:sp>
    </p:spTree>
    <p:extLst>
      <p:ext uri="{BB962C8B-B14F-4D97-AF65-F5344CB8AC3E}">
        <p14:creationId xmlns:p14="http://schemas.microsoft.com/office/powerpoint/2010/main" val="3237587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a:p>
            <a:r>
              <a:rPr lang="de-LU" sz="1200" b="0" i="0" kern="1200" dirty="0" err="1">
                <a:solidFill>
                  <a:schemeClr val="tx1"/>
                </a:solidFill>
                <a:effectLst/>
                <a:latin typeface="+mn-lt"/>
                <a:ea typeface="+mn-ea"/>
                <a:cs typeface="+mn-cs"/>
              </a:rPr>
              <a:t>During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periods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experienced</a:t>
            </a:r>
            <a:r>
              <a:rPr lang="de-LU" sz="1200" b="0" i="0" kern="1200" dirty="0">
                <a:solidFill>
                  <a:schemeClr val="tx1"/>
                </a:solidFill>
                <a:effectLst/>
                <a:latin typeface="+mn-lt"/>
                <a:ea typeface="+mn-ea"/>
                <a:cs typeface="+mn-cs"/>
              </a:rPr>
              <a:t> a </a:t>
            </a:r>
            <a:r>
              <a:rPr lang="de-LU" sz="1200" b="0" i="0" kern="1200" dirty="0" err="1">
                <a:solidFill>
                  <a:schemeClr val="tx1"/>
                </a:solidFill>
                <a:effectLst/>
                <a:latin typeface="+mn-lt"/>
                <a:ea typeface="+mn-ea"/>
                <a:cs typeface="+mn-cs"/>
              </a:rPr>
              <a:t>significant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drop</a:t>
            </a:r>
            <a:r>
              <a:rPr lang="de-LU" sz="1200" b="0" i="0" kern="1200" dirty="0">
                <a:solidFill>
                  <a:schemeClr val="tx1"/>
                </a:solidFill>
                <a:effectLst/>
                <a:latin typeface="+mn-lt"/>
                <a:ea typeface="+mn-ea"/>
                <a:cs typeface="+mn-cs"/>
              </a:rPr>
              <a:t> in automobile </a:t>
            </a:r>
            <a:r>
              <a:rPr lang="de-LU" sz="1200" b="0" i="0" kern="1200" dirty="0" err="1">
                <a:solidFill>
                  <a:schemeClr val="tx1"/>
                </a:solidFill>
                <a:effectLst/>
                <a:latin typeface="+mn-lt"/>
                <a:ea typeface="+mn-ea"/>
                <a:cs typeface="+mn-cs"/>
              </a:rPr>
              <a:t>traffic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 subsequent </a:t>
            </a:r>
            <a:r>
              <a:rPr lang="de-LU" sz="1200" b="0" i="0" kern="1200" dirty="0" err="1">
                <a:solidFill>
                  <a:schemeClr val="tx1"/>
                </a:solidFill>
                <a:effectLst/>
                <a:latin typeface="+mn-lt"/>
                <a:ea typeface="+mn-ea"/>
                <a:cs typeface="+mn-cs"/>
              </a:rPr>
              <a:t>reduction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air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pollution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CO</a:t>
            </a:r>
            <a:r>
              <a:rPr lang="de-LU" sz="1200" b="0" i="0" kern="1200" baseline="-25000" dirty="0">
                <a:solidFill>
                  <a:schemeClr val="tx1"/>
                </a:solidFill>
                <a:effectLst/>
                <a:latin typeface="+mn-lt"/>
                <a:ea typeface="+mn-ea"/>
                <a:cs typeface="+mn-cs"/>
              </a:rPr>
              <a:t>2</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emissions</a:t>
            </a:r>
            <a:r>
              <a:rPr lang="de-LU" sz="1200" b="0" i="0" kern="1200" dirty="0">
                <a:solidFill>
                  <a:schemeClr val="tx1"/>
                </a:solidFill>
                <a:effectLst/>
                <a:latin typeface="+mn-lt"/>
                <a:ea typeface="+mn-ea"/>
                <a:cs typeface="+mn-cs"/>
              </a:rPr>
              <a:t>. As </a:t>
            </a:r>
            <a:r>
              <a:rPr lang="de-LU" sz="1200" b="0" i="0" kern="1200" dirty="0" err="1">
                <a:solidFill>
                  <a:schemeClr val="tx1"/>
                </a:solidFill>
                <a:effectLst/>
                <a:latin typeface="+mn-lt"/>
                <a:ea typeface="+mn-ea"/>
                <a:cs typeface="+mn-cs"/>
              </a:rPr>
              <a:t>previously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presented</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regions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there</a:t>
            </a:r>
            <a:r>
              <a:rPr lang="de-LU" sz="1200" b="0" i="0" kern="1200" dirty="0">
                <a:solidFill>
                  <a:schemeClr val="tx1"/>
                </a:solidFill>
                <a:effectLst/>
                <a:latin typeface="+mn-lt"/>
                <a:ea typeface="+mn-ea"/>
                <a:cs typeface="+mn-cs"/>
              </a:rPr>
              <a:t> was a </a:t>
            </a:r>
            <a:r>
              <a:rPr lang="de-LU" sz="1200" b="0" i="0" kern="1200" dirty="0" err="1">
                <a:solidFill>
                  <a:schemeClr val="tx1"/>
                </a:solidFill>
                <a:effectLst/>
                <a:latin typeface="+mn-lt"/>
                <a:ea typeface="+mn-ea"/>
                <a:cs typeface="+mn-cs"/>
              </a:rPr>
              <a:t>decrease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50-75% in </a:t>
            </a:r>
            <a:r>
              <a:rPr lang="de-LU" sz="1200" b="0" i="0" kern="1200" dirty="0" err="1">
                <a:solidFill>
                  <a:schemeClr val="tx1"/>
                </a:solidFill>
                <a:effectLst/>
                <a:latin typeface="+mn-lt"/>
                <a:ea typeface="+mn-ea"/>
                <a:cs typeface="+mn-cs"/>
              </a:rPr>
              <a:t>road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activity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up</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95% in </a:t>
            </a:r>
            <a:r>
              <a:rPr lang="de-LU" sz="1200" b="0" i="0" kern="1200" dirty="0" err="1">
                <a:solidFill>
                  <a:schemeClr val="tx1"/>
                </a:solidFill>
                <a:effectLst/>
                <a:latin typeface="+mn-lt"/>
                <a:ea typeface="+mn-ea"/>
                <a:cs typeface="+mn-cs"/>
              </a:rPr>
              <a:t>rush-hour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traffic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congestion</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major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but </a:t>
            </a:r>
            <a:r>
              <a:rPr lang="de-LU" sz="1200" b="0" i="0" kern="1200" dirty="0" err="1">
                <a:solidFill>
                  <a:schemeClr val="tx1"/>
                </a:solidFill>
                <a:effectLst/>
                <a:latin typeface="+mn-lt"/>
                <a:ea typeface="+mn-ea"/>
                <a:cs typeface="+mn-cs"/>
              </a:rPr>
              <a:t>these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reductions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been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temporary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already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been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reversed</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many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re-emerging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from</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lockdowns</a:t>
            </a:r>
            <a:r>
              <a:rPr lang="de-LU" sz="1200" b="0" i="0" kern="1200" dirty="0">
                <a:solidFill>
                  <a:schemeClr val="tx1"/>
                </a:solidFill>
                <a:effectLst/>
                <a:latin typeface="+mn-lt"/>
                <a:ea typeface="+mn-ea"/>
                <a:cs typeface="+mn-cs"/>
              </a:rPr>
              <a:t>.</a:t>
            </a:r>
          </a:p>
          <a:p>
            <a:r>
              <a:rPr lang="de-LU" sz="1200" b="0" i="0" kern="1200" dirty="0" err="1">
                <a:solidFill>
                  <a:schemeClr val="tx1"/>
                </a:solidFill>
                <a:effectLst/>
                <a:latin typeface="+mn-lt"/>
                <a:ea typeface="+mn-ea"/>
                <a:cs typeface="+mn-cs"/>
              </a:rPr>
              <a:t>While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already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experiencing</a:t>
            </a:r>
            <a:r>
              <a:rPr lang="de-LU" sz="1200" b="0" i="0" kern="1200" dirty="0">
                <a:solidFill>
                  <a:schemeClr val="tx1"/>
                </a:solidFill>
                <a:effectLst/>
                <a:latin typeface="+mn-lt"/>
                <a:ea typeface="+mn-ea"/>
                <a:cs typeface="+mn-cs"/>
              </a:rPr>
              <a:t> a sharp </a:t>
            </a:r>
            <a:r>
              <a:rPr lang="de-LU" sz="1200" b="0" i="0" kern="1200" dirty="0" err="1">
                <a:solidFill>
                  <a:schemeClr val="tx1"/>
                </a:solidFill>
                <a:effectLst/>
                <a:latin typeface="+mn-lt"/>
                <a:ea typeface="+mn-ea"/>
                <a:cs typeface="+mn-cs"/>
              </a:rPr>
              <a:t>bounce</a:t>
            </a:r>
            <a:r>
              <a:rPr lang="de-LU" sz="1200" b="0" i="0" kern="1200" dirty="0">
                <a:solidFill>
                  <a:schemeClr val="tx1"/>
                </a:solidFill>
                <a:effectLst/>
                <a:latin typeface="+mn-lt"/>
                <a:ea typeface="+mn-ea"/>
                <a:cs typeface="+mn-cs"/>
              </a:rPr>
              <a:t>-back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lockdown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restrictions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eased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recent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experience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reduced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traffic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pollution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motivated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many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leaders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pursue</a:t>
            </a:r>
            <a:r>
              <a:rPr lang="de-LU" sz="1200" b="0" i="0" kern="1200" dirty="0">
                <a:solidFill>
                  <a:schemeClr val="tx1"/>
                </a:solidFill>
                <a:effectLst/>
                <a:latin typeface="+mn-lt"/>
                <a:ea typeface="+mn-ea"/>
                <a:cs typeface="+mn-cs"/>
              </a:rPr>
              <a:t> cleaner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sustainable</a:t>
            </a:r>
            <a:r>
              <a:rPr lang="de-LU" sz="1200" b="0" i="0" kern="1200" dirty="0">
                <a:solidFill>
                  <a:schemeClr val="tx1"/>
                </a:solidFill>
                <a:effectLst/>
                <a:latin typeface="+mn-lt"/>
                <a:ea typeface="+mn-ea"/>
                <a:cs typeface="+mn-cs"/>
              </a:rPr>
              <a:t> urban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The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common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sustainable</a:t>
            </a:r>
            <a:r>
              <a:rPr lang="de-LU" sz="1200" b="0" i="0" kern="1200" dirty="0">
                <a:solidFill>
                  <a:schemeClr val="tx1"/>
                </a:solidFill>
                <a:effectLst/>
                <a:latin typeface="+mn-lt"/>
                <a:ea typeface="+mn-ea"/>
                <a:cs typeface="+mn-cs"/>
              </a:rPr>
              <a:t> urban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measures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proposed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include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active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infrastructure</a:t>
            </a:r>
            <a:r>
              <a:rPr lang="de-LU" sz="1200" b="0" i="0" kern="1200" dirty="0">
                <a:solidFill>
                  <a:schemeClr val="tx1"/>
                </a:solidFill>
                <a:effectLst/>
                <a:latin typeface="+mn-lt"/>
                <a:ea typeface="+mn-ea"/>
                <a:cs typeface="+mn-cs"/>
              </a:rPr>
              <a:t>, such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bike </a:t>
            </a:r>
            <a:r>
              <a:rPr lang="de-LU" sz="1200" b="0" i="0" kern="1200" dirty="0" err="1">
                <a:solidFill>
                  <a:schemeClr val="tx1"/>
                </a:solidFill>
                <a:effectLst/>
                <a:latin typeface="+mn-lt"/>
                <a:ea typeface="+mn-ea"/>
                <a:cs typeface="+mn-cs"/>
              </a:rPr>
              <a:t>lanes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improved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public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safety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accessibility</a:t>
            </a:r>
            <a:r>
              <a:rPr lang="de-LU" sz="1200" b="0" i="0" kern="1200" dirty="0">
                <a:solidFill>
                  <a:schemeClr val="tx1"/>
                </a:solidFill>
                <a:effectLst/>
                <a:latin typeface="+mn-lt"/>
                <a:ea typeface="+mn-ea"/>
                <a:cs typeface="+mn-cs"/>
              </a:rPr>
              <a:t>, such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improved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hygiene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measures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contactless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payment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broader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service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coverage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low</a:t>
            </a:r>
            <a:r>
              <a:rPr lang="de-LU" sz="1200" b="0" i="0" kern="1200" dirty="0">
                <a:solidFill>
                  <a:schemeClr val="tx1"/>
                </a:solidFill>
                <a:effectLst/>
                <a:latin typeface="+mn-lt"/>
                <a:ea typeface="+mn-ea"/>
                <a:cs typeface="+mn-cs"/>
              </a:rPr>
              <a:t>-emission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options</a:t>
            </a:r>
            <a:r>
              <a:rPr lang="de-LU" sz="1200" b="0" i="0" kern="1200" dirty="0">
                <a:solidFill>
                  <a:schemeClr val="tx1"/>
                </a:solidFill>
                <a:effectLst/>
                <a:latin typeface="+mn-lt"/>
                <a:ea typeface="+mn-ea"/>
                <a:cs typeface="+mn-cs"/>
              </a:rPr>
              <a:t>, such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electric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vehicles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scooters</a:t>
            </a:r>
            <a:r>
              <a:rPr lang="de-LU" sz="1200" b="0" i="0" kern="1200" dirty="0">
                <a:solidFill>
                  <a:schemeClr val="tx1"/>
                </a:solidFill>
                <a:effectLst/>
                <a:latin typeface="+mn-lt"/>
                <a:ea typeface="+mn-ea"/>
                <a:cs typeface="+mn-cs"/>
              </a:rPr>
              <a:t>. These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options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line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overarching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objective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an </a:t>
            </a:r>
            <a:r>
              <a:rPr lang="de-LU" sz="1200" b="0" i="0" kern="1200" dirty="0" err="1">
                <a:solidFill>
                  <a:schemeClr val="tx1"/>
                </a:solidFill>
                <a:effectLst/>
                <a:latin typeface="+mn-lt"/>
                <a:ea typeface="+mn-ea"/>
                <a:cs typeface="+mn-cs"/>
              </a:rPr>
              <a:t>economic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recovery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infrastructure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creates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job</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opportunities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stimulates</a:t>
            </a:r>
            <a:r>
              <a:rPr lang="de-LU" sz="1200" b="0" i="0" kern="1200" dirty="0">
                <a:solidFill>
                  <a:schemeClr val="tx1"/>
                </a:solidFill>
                <a:effectLst/>
                <a:latin typeface="+mn-lt"/>
                <a:ea typeface="+mn-ea"/>
                <a:cs typeface="+mn-cs"/>
              </a:rPr>
              <a:t> private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in diverse </a:t>
            </a:r>
            <a:r>
              <a:rPr lang="de-LU" sz="1200" b="0" i="0" kern="1200" dirty="0" err="1">
                <a:solidFill>
                  <a:schemeClr val="tx1"/>
                </a:solidFill>
                <a:effectLst/>
                <a:latin typeface="+mn-lt"/>
                <a:ea typeface="+mn-ea"/>
                <a:cs typeface="+mn-cs"/>
              </a:rPr>
              <a:t>economic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sectors</a:t>
            </a:r>
            <a:r>
              <a:rPr lang="de-LU" sz="1200" b="0" i="0" kern="1200" dirty="0">
                <a:solidFill>
                  <a:schemeClr val="tx1"/>
                </a:solidFill>
                <a:effectLst/>
                <a:latin typeface="+mn-lt"/>
                <a:ea typeface="+mn-ea"/>
                <a:cs typeface="+mn-cs"/>
              </a:rPr>
              <a:t> (e.g. </a:t>
            </a:r>
            <a:r>
              <a:rPr lang="de-LU" sz="1200" b="0" i="0" kern="1200" dirty="0" err="1">
                <a:solidFill>
                  <a:schemeClr val="tx1"/>
                </a:solidFill>
                <a:effectLst/>
                <a:latin typeface="+mn-lt"/>
                <a:ea typeface="+mn-ea"/>
                <a:cs typeface="+mn-cs"/>
              </a:rPr>
              <a:t>construction</a:t>
            </a:r>
            <a:r>
              <a:rPr lang="de-LU" sz="1200" b="0" i="0" kern="1200" dirty="0">
                <a:solidFill>
                  <a:schemeClr val="tx1"/>
                </a:solidFill>
                <a:effectLst/>
                <a:latin typeface="+mn-lt"/>
                <a:ea typeface="+mn-ea"/>
                <a:cs typeface="+mn-cs"/>
              </a:rPr>
              <a:t>, automobile, ICT),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as</a:t>
            </a:r>
            <a:r>
              <a:rPr lang="de-LU" sz="1200" b="0" i="0" kern="1200" dirty="0">
                <a:solidFill>
                  <a:schemeClr val="tx1"/>
                </a:solidFill>
                <a:effectLst/>
                <a:latin typeface="+mn-lt"/>
                <a:ea typeface="+mn-ea"/>
                <a:cs typeface="+mn-cs"/>
              </a:rPr>
              <a:t> an </a:t>
            </a:r>
            <a:r>
              <a:rPr lang="de-LU" sz="1200" b="0" i="0" kern="1200" dirty="0" err="1">
                <a:solidFill>
                  <a:schemeClr val="tx1"/>
                </a:solidFill>
                <a:effectLst/>
                <a:latin typeface="+mn-lt"/>
                <a:ea typeface="+mn-ea"/>
                <a:cs typeface="+mn-cs"/>
              </a:rPr>
              <a:t>effective</a:t>
            </a:r>
            <a:r>
              <a:rPr lang="de-LU" sz="1200" b="0" i="0" kern="1200" dirty="0">
                <a:solidFill>
                  <a:schemeClr val="tx1"/>
                </a:solidFill>
                <a:effectLst/>
                <a:latin typeface="+mn-lt"/>
                <a:ea typeface="+mn-ea"/>
                <a:cs typeface="+mn-cs"/>
              </a:rPr>
              <a:t> urban </a:t>
            </a:r>
            <a:r>
              <a:rPr lang="de-LU" sz="1200" b="0" i="0" kern="1200" dirty="0" err="1">
                <a:solidFill>
                  <a:schemeClr val="tx1"/>
                </a:solidFill>
                <a:effectLst/>
                <a:latin typeface="+mn-lt"/>
                <a:ea typeface="+mn-ea"/>
                <a:cs typeface="+mn-cs"/>
              </a:rPr>
              <a:t>mobility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system</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is</a:t>
            </a:r>
            <a:r>
              <a:rPr lang="de-LU" sz="1200" b="0" i="0" kern="1200" dirty="0">
                <a:solidFill>
                  <a:schemeClr val="tx1"/>
                </a:solidFill>
                <a:effectLst/>
                <a:latin typeface="+mn-lt"/>
                <a:ea typeface="+mn-ea"/>
                <a:cs typeface="+mn-cs"/>
              </a:rPr>
              <a:t> essential </a:t>
            </a:r>
            <a:r>
              <a:rPr lang="de-LU" sz="1200" b="0" i="0" kern="1200" dirty="0" err="1">
                <a:solidFill>
                  <a:schemeClr val="tx1"/>
                </a:solidFill>
                <a:effectLst/>
                <a:latin typeface="+mn-lt"/>
                <a:ea typeface="+mn-ea"/>
                <a:cs typeface="+mn-cs"/>
              </a:rPr>
              <a:t>for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productivity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a:t>
            </a:r>
          </a:p>
          <a:p>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17</a:t>
            </a:fld>
            <a:endParaRPr lang="de-DE"/>
          </a:p>
        </p:txBody>
      </p:sp>
    </p:spTree>
    <p:extLst>
      <p:ext uri="{BB962C8B-B14F-4D97-AF65-F5344CB8AC3E}">
        <p14:creationId xmlns:p14="http://schemas.microsoft.com/office/powerpoint/2010/main" val="372366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p:txBody>
      </p:sp>
      <p:sp>
        <p:nvSpPr>
          <p:cNvPr id="4" name="Foliennummernplatzhalter 3"/>
          <p:cNvSpPr>
            <a:spLocks noGrp="1"/>
          </p:cNvSpPr>
          <p:nvPr>
            <p:ph type="sldNum" sz="quarter" idx="5"/>
          </p:nvPr>
        </p:nvSpPr>
        <p:spPr/>
        <p:txBody>
          <a:bodyPr/>
          <a:lstStyle/>
          <a:p>
            <a:fld id="{AFBD286B-CF7A-F54A-9569-31F1F1F606FA}" type="slidenum">
              <a:rPr lang="de-DE" smtClean="0"/>
              <a:t>18</a:t>
            </a:fld>
            <a:endParaRPr lang="de-DE"/>
          </a:p>
        </p:txBody>
      </p:sp>
    </p:spTree>
    <p:extLst>
      <p:ext uri="{BB962C8B-B14F-4D97-AF65-F5344CB8AC3E}">
        <p14:creationId xmlns:p14="http://schemas.microsoft.com/office/powerpoint/2010/main" val="1361121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From</a:t>
            </a:r>
            <a:r>
              <a:rPr lang="de-DE" dirty="0"/>
              <a:t> 9 </a:t>
            </a:r>
            <a:r>
              <a:rPr lang="de-DE" dirty="0" err="1"/>
              <a:t>to</a:t>
            </a:r>
            <a:r>
              <a:rPr lang="de-DE" dirty="0"/>
              <a:t> 19 August 2019, a </a:t>
            </a:r>
            <a:r>
              <a:rPr lang="de-DE" dirty="0" err="1"/>
              <a:t>major</a:t>
            </a:r>
            <a:r>
              <a:rPr lang="de-DE" dirty="0"/>
              <a:t> power </a:t>
            </a:r>
            <a:r>
              <a:rPr lang="de-DE" dirty="0" err="1"/>
              <a:t>blackout</a:t>
            </a:r>
            <a:r>
              <a:rPr lang="de-DE" dirty="0"/>
              <a:t> </a:t>
            </a:r>
            <a:r>
              <a:rPr lang="de-DE" dirty="0" err="1"/>
              <a:t>hits</a:t>
            </a:r>
            <a:r>
              <a:rPr lang="de-DE" dirty="0"/>
              <a:t> </a:t>
            </a:r>
            <a:r>
              <a:rPr lang="de-DE" dirty="0" err="1"/>
              <a:t>parts</a:t>
            </a:r>
            <a:r>
              <a:rPr lang="de-DE" dirty="0"/>
              <a:t> </a:t>
            </a:r>
            <a:r>
              <a:rPr lang="de-DE" dirty="0" err="1"/>
              <a:t>of</a:t>
            </a:r>
            <a:r>
              <a:rPr lang="de-DE" dirty="0"/>
              <a:t> England </a:t>
            </a:r>
            <a:r>
              <a:rPr lang="de-DE" dirty="0" err="1"/>
              <a:t>and</a:t>
            </a:r>
            <a:r>
              <a:rPr lang="de-DE" dirty="0"/>
              <a:t> Wales, </a:t>
            </a:r>
            <a:r>
              <a:rPr lang="de-DE" dirty="0" err="1"/>
              <a:t>affecting</a:t>
            </a:r>
            <a:r>
              <a:rPr lang="de-DE" dirty="0"/>
              <a:t> </a:t>
            </a:r>
            <a:r>
              <a:rPr lang="de-DE" dirty="0" err="1"/>
              <a:t>nearly</a:t>
            </a:r>
            <a:r>
              <a:rPr lang="de-DE" dirty="0"/>
              <a:t> a </a:t>
            </a:r>
            <a:r>
              <a:rPr lang="de-DE" dirty="0" err="1"/>
              <a:t>million</a:t>
            </a:r>
            <a:r>
              <a:rPr lang="de-DE" dirty="0"/>
              <a:t> </a:t>
            </a:r>
            <a:r>
              <a:rPr lang="de-DE" dirty="0" err="1"/>
              <a:t>people</a:t>
            </a:r>
            <a:r>
              <a:rPr lang="de-DE" dirty="0"/>
              <a:t> </a:t>
            </a:r>
            <a:r>
              <a:rPr lang="de-DE" dirty="0" err="1"/>
              <a:t>and</a:t>
            </a:r>
            <a:r>
              <a:rPr lang="de-DE" dirty="0"/>
              <a:t> </a:t>
            </a:r>
            <a:r>
              <a:rPr lang="de-DE" dirty="0" err="1"/>
              <a:t>causing</a:t>
            </a:r>
            <a:r>
              <a:rPr lang="de-DE" dirty="0"/>
              <a:t> </a:t>
            </a:r>
            <a:r>
              <a:rPr lang="de-DE" dirty="0" err="1"/>
              <a:t>widespread</a:t>
            </a:r>
            <a:r>
              <a:rPr lang="de-DE" dirty="0"/>
              <a:t> </a:t>
            </a:r>
            <a:r>
              <a:rPr lang="de-DE" dirty="0" err="1"/>
              <a:t>travel</a:t>
            </a:r>
            <a:r>
              <a:rPr lang="de-DE" dirty="0"/>
              <a:t> </a:t>
            </a:r>
            <a:r>
              <a:rPr lang="de-DE" dirty="0" err="1"/>
              <a:t>disruption</a:t>
            </a:r>
            <a:r>
              <a:rPr lang="de-DE" dirty="0"/>
              <a:t>. The </a:t>
            </a:r>
            <a:r>
              <a:rPr lang="de-DE" dirty="0" err="1"/>
              <a:t>failure</a:t>
            </a:r>
            <a:r>
              <a:rPr lang="de-DE" dirty="0"/>
              <a:t> </a:t>
            </a:r>
            <a:r>
              <a:rPr lang="de-DE" dirty="0" err="1"/>
              <a:t>has</a:t>
            </a:r>
            <a:r>
              <a:rPr lang="de-DE" dirty="0"/>
              <a:t> </a:t>
            </a:r>
            <a:r>
              <a:rPr lang="de-DE" dirty="0" err="1"/>
              <a:t>been</a:t>
            </a:r>
            <a:r>
              <a:rPr lang="de-DE" dirty="0"/>
              <a:t> </a:t>
            </a:r>
            <a:r>
              <a:rPr lang="de-DE" dirty="0" err="1"/>
              <a:t>blamed</a:t>
            </a:r>
            <a:r>
              <a:rPr lang="de-DE" dirty="0"/>
              <a:t> on a </a:t>
            </a:r>
            <a:r>
              <a:rPr lang="de-DE" dirty="0" err="1"/>
              <a:t>lightning</a:t>
            </a:r>
            <a:r>
              <a:rPr lang="de-DE" dirty="0"/>
              <a:t> </a:t>
            </a:r>
            <a:r>
              <a:rPr lang="de-DE" dirty="0" err="1"/>
              <a:t>strike</a:t>
            </a:r>
            <a:endParaRPr lang="de-DE" dirty="0"/>
          </a:p>
          <a:p>
            <a:endParaRPr lang="de-DE" dirty="0"/>
          </a:p>
          <a:p>
            <a:r>
              <a:rPr lang="de-LU" sz="1200" b="0" i="0" kern="1200" dirty="0" err="1">
                <a:solidFill>
                  <a:schemeClr val="tx1"/>
                </a:solidFill>
                <a:effectLst/>
                <a:latin typeface="+mn-lt"/>
                <a:ea typeface="+mn-ea"/>
                <a:cs typeface="+mn-cs"/>
              </a:rPr>
              <a:t>Aircraft</a:t>
            </a:r>
            <a:r>
              <a:rPr lang="de-LU" sz="1200" b="0" i="0" kern="1200" dirty="0">
                <a:solidFill>
                  <a:schemeClr val="tx1"/>
                </a:solidFill>
                <a:effectLst/>
                <a:latin typeface="+mn-lt"/>
                <a:ea typeface="+mn-ea"/>
                <a:cs typeface="+mn-cs"/>
              </a:rPr>
              <a:t> Fuel Supply,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airport’s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third</a:t>
            </a:r>
            <a:r>
              <a:rPr lang="de-LU" sz="1200" b="0" i="0" kern="1200" dirty="0">
                <a:solidFill>
                  <a:schemeClr val="tx1"/>
                </a:solidFill>
                <a:effectLst/>
                <a:latin typeface="+mn-lt"/>
                <a:ea typeface="+mn-ea"/>
                <a:cs typeface="+mn-cs"/>
              </a:rPr>
              <a:t>-party </a:t>
            </a:r>
            <a:r>
              <a:rPr lang="de-LU" sz="1200" b="0" i="0" kern="1200" dirty="0" err="1">
                <a:solidFill>
                  <a:schemeClr val="tx1"/>
                </a:solidFill>
                <a:effectLst/>
                <a:latin typeface="+mn-lt"/>
                <a:ea typeface="+mn-ea"/>
                <a:cs typeface="+mn-cs"/>
              </a:rPr>
              <a:t>fuel</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supplier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had</a:t>
            </a:r>
            <a:r>
              <a:rPr lang="de-LU" sz="1200" b="0" i="0" kern="1200" dirty="0">
                <a:solidFill>
                  <a:schemeClr val="tx1"/>
                </a:solidFill>
                <a:effectLst/>
                <a:latin typeface="+mn-lt"/>
                <a:ea typeface="+mn-ea"/>
                <a:cs typeface="+mn-cs"/>
              </a:rPr>
              <a:t> a fault in </a:t>
            </a:r>
            <a:r>
              <a:rPr lang="de-LU" sz="1200" b="0" i="0" kern="1200" dirty="0" err="1">
                <a:solidFill>
                  <a:schemeClr val="tx1"/>
                </a:solidFill>
                <a:effectLst/>
                <a:latin typeface="+mn-lt"/>
                <a:ea typeface="+mn-ea"/>
                <a:cs typeface="+mn-cs"/>
              </a:rPr>
              <a:t>their</a:t>
            </a:r>
            <a:r>
              <a:rPr lang="de-LU" sz="1200" b="0" i="0" kern="1200" dirty="0">
                <a:solidFill>
                  <a:schemeClr val="tx1"/>
                </a:solidFill>
                <a:effectLst/>
                <a:latin typeface="+mn-lt"/>
                <a:ea typeface="+mn-ea"/>
                <a:cs typeface="+mn-cs"/>
              </a:rPr>
              <a:t> power </a:t>
            </a:r>
            <a:r>
              <a:rPr lang="de-LU" sz="1200" b="0" i="0" kern="1200" dirty="0" err="1">
                <a:solidFill>
                  <a:schemeClr val="tx1"/>
                </a:solidFill>
                <a:effectLst/>
                <a:latin typeface="+mn-lt"/>
                <a:ea typeface="+mn-ea"/>
                <a:cs typeface="+mn-cs"/>
              </a:rPr>
              <a:t>system</a:t>
            </a:r>
            <a:r>
              <a:rPr lang="de-LU" sz="1200" b="0" i="0" kern="1200" dirty="0">
                <a:solidFill>
                  <a:schemeClr val="tx1"/>
                </a:solidFill>
                <a:effectLst/>
                <a:latin typeface="+mn-lt"/>
                <a:ea typeface="+mn-ea"/>
                <a:cs typeface="+mn-cs"/>
              </a:rPr>
              <a:t> at </a:t>
            </a:r>
            <a:r>
              <a:rPr lang="de-LU" sz="1200" b="0" i="0" kern="1200" dirty="0" err="1">
                <a:solidFill>
                  <a:schemeClr val="tx1"/>
                </a:solidFill>
                <a:effectLst/>
                <a:latin typeface="+mn-lt"/>
                <a:ea typeface="+mn-ea"/>
                <a:cs typeface="+mn-cs"/>
              </a:rPr>
              <a:t>around</a:t>
            </a:r>
            <a:r>
              <a:rPr lang="de-LU" sz="1200" b="0" i="0" kern="1200" dirty="0">
                <a:solidFill>
                  <a:schemeClr val="tx1"/>
                </a:solidFill>
                <a:effectLst/>
                <a:latin typeface="+mn-lt"/>
                <a:ea typeface="+mn-ea"/>
                <a:cs typeface="+mn-cs"/>
              </a:rPr>
              <a:t> 13:00 on </a:t>
            </a:r>
            <a:r>
              <a:rPr lang="de-LU" sz="1200" b="0" i="0" kern="1200" dirty="0" err="1">
                <a:solidFill>
                  <a:schemeClr val="tx1"/>
                </a:solidFill>
                <a:effectLst/>
                <a:latin typeface="+mn-lt"/>
                <a:ea typeface="+mn-ea"/>
                <a:cs typeface="+mn-cs"/>
              </a:rPr>
              <a:t>Wednesday</a:t>
            </a:r>
            <a:r>
              <a:rPr lang="de-LU" sz="1200" b="0" i="0" kern="1200" dirty="0">
                <a:solidFill>
                  <a:schemeClr val="tx1"/>
                </a:solidFill>
                <a:effectLst/>
                <a:latin typeface="+mn-lt"/>
                <a:ea typeface="+mn-ea"/>
                <a:cs typeface="+mn-cs"/>
              </a:rPr>
              <a:t> 24</a:t>
            </a:r>
            <a:r>
              <a:rPr lang="de-LU" sz="1200" b="0" i="0" kern="1200" baseline="30000" dirty="0">
                <a:solidFill>
                  <a:schemeClr val="tx1"/>
                </a:solidFill>
                <a:effectLst/>
                <a:latin typeface="+mn-lt"/>
                <a:ea typeface="+mn-ea"/>
                <a:cs typeface="+mn-cs"/>
              </a:rPr>
              <a:t>th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July</a:t>
            </a:r>
            <a:r>
              <a:rPr lang="de-LU" sz="1200" b="0" i="0" kern="1200" dirty="0">
                <a:solidFill>
                  <a:schemeClr val="tx1"/>
                </a:solidFill>
                <a:effectLst/>
                <a:latin typeface="+mn-lt"/>
                <a:ea typeface="+mn-ea"/>
                <a:cs typeface="+mn-cs"/>
              </a:rPr>
              <a:t> 2019. </a:t>
            </a:r>
            <a:r>
              <a:rPr lang="de-LU" sz="1200" b="0" i="0" kern="1200" dirty="0" err="1">
                <a:solidFill>
                  <a:schemeClr val="tx1"/>
                </a:solidFill>
                <a:effectLst/>
                <a:latin typeface="+mn-lt"/>
                <a:ea typeface="+mn-ea"/>
                <a:cs typeface="+mn-cs"/>
              </a:rPr>
              <a:t>For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safety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reasons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following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established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protocol</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system</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turned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itself</a:t>
            </a:r>
            <a:r>
              <a:rPr lang="de-LU" sz="1200" b="0" i="0" kern="1200" dirty="0">
                <a:solidFill>
                  <a:schemeClr val="tx1"/>
                </a:solidFill>
                <a:effectLst/>
                <a:latin typeface="+mn-lt"/>
                <a:ea typeface="+mn-ea"/>
                <a:cs typeface="+mn-cs"/>
              </a:rPr>
              <a:t> off. As a </a:t>
            </a:r>
            <a:r>
              <a:rPr lang="de-LU" sz="1200" b="0" i="0" kern="1200" dirty="0" err="1">
                <a:solidFill>
                  <a:schemeClr val="tx1"/>
                </a:solidFill>
                <a:effectLst/>
                <a:latin typeface="+mn-lt"/>
                <a:ea typeface="+mn-ea"/>
                <a:cs typeface="+mn-cs"/>
              </a:rPr>
              <a:t>result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piping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system</a:t>
            </a:r>
            <a:r>
              <a:rPr lang="de-LU" sz="1200" b="0" i="0" kern="1200" dirty="0">
                <a:solidFill>
                  <a:schemeClr val="tx1"/>
                </a:solidFill>
                <a:effectLst/>
                <a:latin typeface="+mn-lt"/>
                <a:ea typeface="+mn-ea"/>
                <a:cs typeface="+mn-cs"/>
              </a:rPr>
              <a:t> lost </a:t>
            </a:r>
            <a:r>
              <a:rPr lang="de-LU" sz="1200" b="0" i="0" kern="1200" dirty="0" err="1">
                <a:solidFill>
                  <a:schemeClr val="tx1"/>
                </a:solidFill>
                <a:effectLst/>
                <a:latin typeface="+mn-lt"/>
                <a:ea typeface="+mn-ea"/>
                <a:cs typeface="+mn-cs"/>
              </a:rPr>
              <a:t>pressure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which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meant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that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aircraft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could</a:t>
            </a:r>
            <a:r>
              <a:rPr lang="de-LU" sz="1200" b="0" i="0" kern="1200" dirty="0">
                <a:solidFill>
                  <a:schemeClr val="tx1"/>
                </a:solidFill>
                <a:effectLst/>
                <a:latin typeface="+mn-lt"/>
                <a:ea typeface="+mn-ea"/>
                <a:cs typeface="+mn-cs"/>
              </a:rPr>
              <a:t> not </a:t>
            </a:r>
            <a:r>
              <a:rPr lang="de-LU" sz="1200" b="0" i="0" kern="1200" dirty="0" err="1">
                <a:solidFill>
                  <a:schemeClr val="tx1"/>
                </a:solidFill>
                <a:effectLst/>
                <a:latin typeface="+mn-lt"/>
                <a:ea typeface="+mn-ea"/>
                <a:cs typeface="+mn-cs"/>
              </a:rPr>
              <a:t>then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refuelled</a:t>
            </a:r>
            <a:r>
              <a:rPr lang="de-LU" sz="1200" b="0" i="0" kern="1200" dirty="0">
                <a:solidFill>
                  <a:schemeClr val="tx1"/>
                </a:solidFill>
                <a:effectLst/>
                <a:latin typeface="+mn-lt"/>
                <a:ea typeface="+mn-ea"/>
                <a:cs typeface="+mn-cs"/>
              </a:rPr>
              <a:t>.</a:t>
            </a:r>
          </a:p>
          <a:p>
            <a:endParaRPr lang="de-LU" sz="1200" b="0" i="0" kern="1200" dirty="0">
              <a:solidFill>
                <a:schemeClr val="tx1"/>
              </a:solidFill>
              <a:effectLst/>
              <a:latin typeface="+mn-lt"/>
              <a:ea typeface="+mn-ea"/>
              <a:cs typeface="+mn-cs"/>
            </a:endParaRPr>
          </a:p>
          <a:p>
            <a:r>
              <a:rPr lang="de-LU" sz="1200" b="0" i="0" kern="1200" dirty="0">
                <a:solidFill>
                  <a:schemeClr val="tx1"/>
                </a:solidFill>
                <a:effectLst/>
                <a:latin typeface="+mn-lt"/>
                <a:ea typeface="+mn-ea"/>
                <a:cs typeface="+mn-cs"/>
              </a:rPr>
              <a:t>Am Freitag, den 9. August 2019, zog gegen 17:40 Uhr Lokalzeit ein </a:t>
            </a:r>
            <a:r>
              <a:rPr lang="de-LU" sz="1200" b="1" i="0" kern="1200" dirty="0">
                <a:solidFill>
                  <a:schemeClr val="tx1"/>
                </a:solidFill>
                <a:effectLst/>
                <a:latin typeface="+mn-lt"/>
                <a:ea typeface="+mn-ea"/>
                <a:cs typeface="+mn-cs"/>
              </a:rPr>
              <a:t>Tornado</a:t>
            </a:r>
            <a:r>
              <a:rPr lang="de-LU" sz="1200" b="0" i="0" kern="1200" dirty="0">
                <a:solidFill>
                  <a:schemeClr val="tx1"/>
                </a:solidFill>
                <a:effectLst/>
                <a:latin typeface="+mn-lt"/>
                <a:ea typeface="+mn-ea"/>
                <a:cs typeface="+mn-cs"/>
              </a:rPr>
              <a:t> über die Ortschaften </a:t>
            </a:r>
            <a:r>
              <a:rPr lang="de-LU" sz="1200" b="0" i="0" kern="1200" dirty="0" err="1">
                <a:solidFill>
                  <a:schemeClr val="tx1"/>
                </a:solidFill>
                <a:effectLst/>
                <a:latin typeface="+mn-lt"/>
                <a:ea typeface="+mn-ea"/>
                <a:cs typeface="+mn-cs"/>
              </a:rPr>
              <a:t>Rodange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Lamadelaine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Pétange</a:t>
            </a:r>
            <a:r>
              <a:rPr lang="de-LU" sz="1200" b="0" i="0" kern="1200" dirty="0">
                <a:solidFill>
                  <a:schemeClr val="tx1"/>
                </a:solidFill>
                <a:effectLst/>
                <a:latin typeface="+mn-lt"/>
                <a:ea typeface="+mn-ea"/>
                <a:cs typeface="+mn-cs"/>
              </a:rPr>
              <a:t> und </a:t>
            </a:r>
            <a:r>
              <a:rPr lang="de-LU" sz="1200" b="0" i="0" kern="1200" dirty="0" err="1">
                <a:solidFill>
                  <a:schemeClr val="tx1"/>
                </a:solidFill>
                <a:effectLst/>
                <a:latin typeface="+mn-lt"/>
                <a:ea typeface="+mn-ea"/>
                <a:cs typeface="+mn-cs"/>
              </a:rPr>
              <a:t>Bascharage</a:t>
            </a:r>
            <a:r>
              <a:rPr lang="de-LU" sz="1200" b="0" i="0" kern="1200" dirty="0">
                <a:solidFill>
                  <a:schemeClr val="tx1"/>
                </a:solidFill>
                <a:effectLst/>
                <a:latin typeface="+mn-lt"/>
                <a:ea typeface="+mn-ea"/>
                <a:cs typeface="+mn-cs"/>
              </a:rPr>
              <a:t> im Südwesten von </a:t>
            </a:r>
            <a:r>
              <a:rPr lang="de-LU" sz="1200" b="1" i="0" kern="1200" dirty="0">
                <a:solidFill>
                  <a:schemeClr val="tx1"/>
                </a:solidFill>
                <a:effectLst/>
                <a:latin typeface="+mn-lt"/>
                <a:ea typeface="+mn-ea"/>
                <a:cs typeface="+mn-cs"/>
              </a:rPr>
              <a:t>Luxemburg</a:t>
            </a:r>
            <a:r>
              <a:rPr lang="de-LU" sz="1200" b="0" i="0" kern="1200" dirty="0">
                <a:solidFill>
                  <a:schemeClr val="tx1"/>
                </a:solidFill>
                <a:effectLst/>
                <a:latin typeface="+mn-lt"/>
                <a:ea typeface="+mn-ea"/>
                <a:cs typeface="+mn-cs"/>
              </a:rPr>
              <a:t> hinweg. </a:t>
            </a:r>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20</a:t>
            </a:fld>
            <a:endParaRPr lang="de-DE"/>
          </a:p>
        </p:txBody>
      </p:sp>
    </p:spTree>
    <p:extLst>
      <p:ext uri="{BB962C8B-B14F-4D97-AF65-F5344CB8AC3E}">
        <p14:creationId xmlns:p14="http://schemas.microsoft.com/office/powerpoint/2010/main" val="252797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Qqqqqqqqqqq</a:t>
            </a:r>
            <a:r>
              <a:rPr lang="de-DE" dirty="0"/>
              <a:t>^^</a:t>
            </a:r>
          </a:p>
        </p:txBody>
      </p:sp>
      <p:sp>
        <p:nvSpPr>
          <p:cNvPr id="4" name="Foliennummernplatzhalter 3"/>
          <p:cNvSpPr>
            <a:spLocks noGrp="1"/>
          </p:cNvSpPr>
          <p:nvPr>
            <p:ph type="sldNum" sz="quarter" idx="5"/>
          </p:nvPr>
        </p:nvSpPr>
        <p:spPr/>
        <p:txBody>
          <a:bodyPr/>
          <a:lstStyle/>
          <a:p>
            <a:fld id="{AFBD286B-CF7A-F54A-9569-31F1F1F606FA}" type="slidenum">
              <a:rPr lang="de-DE" smtClean="0"/>
              <a:t>21</a:t>
            </a:fld>
            <a:endParaRPr lang="de-DE"/>
          </a:p>
        </p:txBody>
      </p:sp>
    </p:spTree>
    <p:extLst>
      <p:ext uri="{BB962C8B-B14F-4D97-AF65-F5344CB8AC3E}">
        <p14:creationId xmlns:p14="http://schemas.microsoft.com/office/powerpoint/2010/main" val="109214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A453-B733-2448-925F-649EDF3878D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2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A453-B733-2448-925F-649EDF3878D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32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6A24B-926E-40EB-9E1B-5321DC3775E5}" type="slidenum">
              <a:rPr kumimoji="0" lang="en-US" sz="13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758465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A453-B733-2448-925F-649EDF3878D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885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transition</a:t>
            </a:r>
            <a:r>
              <a:rPr lang="en-GB" baseline="0" dirty="0"/>
              <a:t> is well under go to help us obtaining the climate and energy goals in upcoming years. </a:t>
            </a:r>
          </a:p>
          <a:p>
            <a:endParaRPr lang="en-GB" baseline="0" dirty="0"/>
          </a:p>
          <a:p>
            <a:r>
              <a:rPr lang="en-GB" baseline="0" dirty="0"/>
              <a:t>This however creates challenges when penetration of renewable energy sources and other distributed energy resources increases much faster than the development of grid infrastructures… uncertainties from variable renewable generation like solar PVs or stochastic consumption pattern of DERs like EV charging leads to violation of voltage variations at the connection point or local grid congestions.  In a larger extend, this is an uncertainty in balancing energy supply and demand of the whole energy systems.</a:t>
            </a:r>
          </a:p>
          <a:p>
            <a:endParaRPr lang="en-GB" baseline="0" dirty="0"/>
          </a:p>
          <a:p>
            <a:r>
              <a:rPr lang="en-GB" dirty="0"/>
              <a:t>Meanwhile, we are seeing number of DER units forming their</a:t>
            </a:r>
            <a:r>
              <a:rPr lang="en-GB" baseline="0" dirty="0"/>
              <a:t> own autonomous energy areas (so-called connected energy clusters like EV fleets or net zero-energy Buildings) which is quite complex to manage in a traditional top-down manner. There must be a paradigms shift from centralized to decentralized control and management of such resources at the local levels of the grids. </a:t>
            </a:r>
          </a:p>
          <a:p>
            <a:endParaRPr lang="en-GB" baseline="0" dirty="0"/>
          </a:p>
          <a:p>
            <a:r>
              <a:rPr lang="en-GB" baseline="0" dirty="0"/>
              <a:t>Having a closer loop at the situation of Luxembourg, we can see the same issues. Among other, Rifkin report about the 3</a:t>
            </a:r>
            <a:r>
              <a:rPr lang="en-GB" baseline="30000" dirty="0"/>
              <a:t>rd</a:t>
            </a:r>
            <a:r>
              <a:rPr lang="en-GB" baseline="0" dirty="0"/>
              <a:t> industry revolution has highlighted the importance of digital transformation which is considered as a converging technology to support the energy transition of the country in upcoming this. This is in-line with the proposal </a:t>
            </a:r>
            <a:r>
              <a:rPr lang="en-GB" baseline="0" dirty="0" err="1"/>
              <a:t>eDEAL</a:t>
            </a:r>
            <a:r>
              <a:rPr lang="en-GB" baseline="0" dirty="0"/>
              <a:t> to enable somehow Energy Internet concept….</a:t>
            </a:r>
          </a:p>
          <a:p>
            <a:endParaRPr lang="en-GB" baseline="0" dirty="0"/>
          </a:p>
          <a:p>
            <a:endParaRPr lang="en-GB" baseline="0" dirty="0"/>
          </a:p>
          <a:p>
            <a:endParaRPr lang="en-GB" dirty="0"/>
          </a:p>
        </p:txBody>
      </p:sp>
      <p:sp>
        <p:nvSpPr>
          <p:cNvPr id="4" name="Date Placeholder 3"/>
          <p:cNvSpPr>
            <a:spLocks noGrp="1"/>
          </p:cNvSpPr>
          <p:nvPr>
            <p:ph type="dt"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EBEFA453-B733-2448-925F-649EDF3878D2}" type="slidenum">
              <a:rPr lang="fr-FR" smtClean="0"/>
              <a:pPr>
                <a:defRPr/>
              </a:pPr>
              <a:t>25</a:t>
            </a:fld>
            <a:endParaRPr lang="fr-FR"/>
          </a:p>
        </p:txBody>
      </p:sp>
    </p:spTree>
    <p:extLst>
      <p:ext uri="{BB962C8B-B14F-4D97-AF65-F5344CB8AC3E}">
        <p14:creationId xmlns:p14="http://schemas.microsoft.com/office/powerpoint/2010/main" val="2575103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A453-B733-2448-925F-649EDF3878D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504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p:txBody>
      </p:sp>
      <p:sp>
        <p:nvSpPr>
          <p:cNvPr id="4" name="Foliennummernplatzhalter 3"/>
          <p:cNvSpPr>
            <a:spLocks noGrp="1"/>
          </p:cNvSpPr>
          <p:nvPr>
            <p:ph type="sldNum" sz="quarter" idx="5"/>
          </p:nvPr>
        </p:nvSpPr>
        <p:spPr/>
        <p:txBody>
          <a:bodyPr/>
          <a:lstStyle/>
          <a:p>
            <a:fld id="{AFBD286B-CF7A-F54A-9569-31F1F1F606FA}" type="slidenum">
              <a:rPr lang="de-DE" smtClean="0"/>
              <a:t>28</a:t>
            </a:fld>
            <a:endParaRPr lang="de-DE"/>
          </a:p>
        </p:txBody>
      </p:sp>
    </p:spTree>
    <p:extLst>
      <p:ext uri="{BB962C8B-B14F-4D97-AF65-F5344CB8AC3E}">
        <p14:creationId xmlns:p14="http://schemas.microsoft.com/office/powerpoint/2010/main" val="4063496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LU" sz="1200" b="1" i="0" kern="1200" dirty="0">
                <a:solidFill>
                  <a:schemeClr val="tx1"/>
                </a:solidFill>
                <a:effectLst/>
                <a:latin typeface="+mn-lt"/>
                <a:ea typeface="+mn-ea"/>
                <a:cs typeface="+mn-cs"/>
              </a:rPr>
              <a:t>OECD: Life after COVID-19 - </a:t>
            </a:r>
            <a:r>
              <a:rPr lang="de-LU" sz="1200" b="1" i="0" kern="1200" dirty="0" err="1">
                <a:solidFill>
                  <a:schemeClr val="tx1"/>
                </a:solidFill>
                <a:effectLst/>
                <a:latin typeface="+mn-lt"/>
                <a:ea typeface="+mn-ea"/>
                <a:cs typeface="+mn-cs"/>
              </a:rPr>
              <a:t>prompting</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cities</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to</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rethink</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how</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they</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deliver</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services</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how</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they</a:t>
            </a:r>
            <a:r>
              <a:rPr lang="de-LU" sz="1200" b="1" i="0" kern="1200" dirty="0">
                <a:solidFill>
                  <a:schemeClr val="tx1"/>
                </a:solidFill>
                <a:effectLst/>
                <a:latin typeface="+mn-lt"/>
                <a:ea typeface="+mn-ea"/>
                <a:cs typeface="+mn-cs"/>
              </a:rPr>
              <a:t> plan </a:t>
            </a:r>
            <a:r>
              <a:rPr lang="de-LU" sz="1200" b="1" i="0" kern="1200" dirty="0" err="1">
                <a:solidFill>
                  <a:schemeClr val="tx1"/>
                </a:solidFill>
                <a:effectLst/>
                <a:latin typeface="+mn-lt"/>
                <a:ea typeface="+mn-ea"/>
                <a:cs typeface="+mn-cs"/>
              </a:rPr>
              <a:t>their</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space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and</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how</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they</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can</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resume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economic</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growth</a:t>
            </a:r>
            <a:r>
              <a:rPr lang="de-LU" sz="1200" b="1" i="0" kern="1200" dirty="0">
                <a:solidFill>
                  <a:schemeClr val="tx1"/>
                </a:solidFill>
                <a:effectLst/>
                <a:latin typeface="+mn-lt"/>
                <a:ea typeface="+mn-ea"/>
                <a:cs typeface="+mn-cs"/>
              </a:rPr>
              <a:t>!</a:t>
            </a:r>
          </a:p>
          <a:p>
            <a:r>
              <a:rPr lang="de-LU" sz="1200" b="0" i="0" kern="1200" dirty="0" err="1">
                <a:solidFill>
                  <a:schemeClr val="tx1"/>
                </a:solidFill>
                <a:effectLst/>
                <a:latin typeface="+mn-lt"/>
                <a:ea typeface="+mn-ea"/>
                <a:cs typeface="+mn-cs"/>
              </a:rPr>
              <a:t>From</a:t>
            </a:r>
            <a:r>
              <a:rPr lang="de-LU" sz="1200" b="0" i="0" kern="1200" dirty="0">
                <a:solidFill>
                  <a:schemeClr val="tx1"/>
                </a:solidFill>
                <a:effectLst/>
                <a:latin typeface="+mn-lt"/>
                <a:ea typeface="+mn-ea"/>
                <a:cs typeface="+mn-cs"/>
              </a:rPr>
              <a:t> extensive </a:t>
            </a:r>
            <a:r>
              <a:rPr lang="de-LU" sz="1200" b="0" i="0" kern="1200" dirty="0" err="1">
                <a:solidFill>
                  <a:schemeClr val="tx1"/>
                </a:solidFill>
                <a:effectLst/>
                <a:latin typeface="+mn-lt"/>
                <a:ea typeface="+mn-ea"/>
                <a:cs typeface="+mn-cs"/>
              </a:rPr>
              <a:t>use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digital </a:t>
            </a:r>
            <a:r>
              <a:rPr lang="de-LU" sz="1200" b="0" i="0" kern="1200" dirty="0" err="1">
                <a:solidFill>
                  <a:schemeClr val="tx1"/>
                </a:solidFill>
                <a:effectLst/>
                <a:latin typeface="+mn-lt"/>
                <a:ea typeface="+mn-ea"/>
                <a:cs typeface="+mn-cs"/>
              </a:rPr>
              <a:t>solutions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decentralised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production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remanufacturing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restructuring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supply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chains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respond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goods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shortages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Civic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duty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community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involvement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prevailing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over</a:t>
            </a:r>
            <a:r>
              <a:rPr lang="de-LU" sz="1200" b="0" i="0" kern="1200" dirty="0">
                <a:solidFill>
                  <a:schemeClr val="tx1"/>
                </a:solidFill>
                <a:effectLst/>
                <a:latin typeface="+mn-lt"/>
                <a:ea typeface="+mn-ea"/>
                <a:cs typeface="+mn-cs"/>
              </a:rPr>
              <a:t> individual </a:t>
            </a:r>
            <a:r>
              <a:rPr lang="de-LU" sz="1200" b="0" i="0" kern="1200" dirty="0" err="1">
                <a:solidFill>
                  <a:schemeClr val="tx1"/>
                </a:solidFill>
                <a:effectLst/>
                <a:latin typeface="+mn-lt"/>
                <a:ea typeface="+mn-ea"/>
                <a:cs typeface="+mn-cs"/>
              </a:rPr>
              <a:t>interest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protect</a:t>
            </a:r>
            <a:r>
              <a:rPr lang="de-LU" sz="1200" b="0" i="0" kern="1200" dirty="0">
                <a:solidFill>
                  <a:schemeClr val="tx1"/>
                </a:solidFill>
                <a:effectLst/>
                <a:latin typeface="+mn-lt"/>
                <a:ea typeface="+mn-ea"/>
                <a:cs typeface="+mn-cs"/>
              </a:rPr>
              <a:t> vulnerable </a:t>
            </a:r>
            <a:r>
              <a:rPr lang="de-LU" sz="1200" b="0" i="0" kern="1200" dirty="0" err="1">
                <a:solidFill>
                  <a:schemeClr val="tx1"/>
                </a:solidFill>
                <a:effectLst/>
                <a:latin typeface="+mn-lt"/>
                <a:ea typeface="+mn-ea"/>
                <a:cs typeface="+mn-cs"/>
              </a:rPr>
              <a:t>groups</a:t>
            </a:r>
            <a:r>
              <a:rPr lang="de-LU" sz="1200" b="0" i="0" kern="1200" dirty="0">
                <a:solidFill>
                  <a:schemeClr val="tx1"/>
                </a:solidFill>
                <a:effectLst/>
                <a:latin typeface="+mn-lt"/>
                <a:ea typeface="+mn-ea"/>
                <a:cs typeface="+mn-cs"/>
              </a:rPr>
              <a:t>. This </a:t>
            </a:r>
            <a:r>
              <a:rPr lang="de-LU" sz="1200" b="0" i="0" kern="1200" dirty="0" err="1">
                <a:solidFill>
                  <a:schemeClr val="tx1"/>
                </a:solidFill>
                <a:effectLst/>
                <a:latin typeface="+mn-lt"/>
                <a:ea typeface="+mn-ea"/>
                <a:cs typeface="+mn-cs"/>
              </a:rPr>
              <a:t>can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inspire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lasting</a:t>
            </a:r>
            <a:r>
              <a:rPr lang="de-LU" sz="1200" b="0"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behavioural</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shifts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make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resilient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efficiently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connected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rural </a:t>
            </a:r>
            <a:r>
              <a:rPr lang="de-LU" sz="1200" b="0" i="0" kern="1200" dirty="0" err="1">
                <a:solidFill>
                  <a:schemeClr val="tx1"/>
                </a:solidFill>
                <a:effectLst/>
                <a:latin typeface="+mn-lt"/>
                <a:ea typeface="+mn-ea"/>
                <a:cs typeface="+mn-cs"/>
              </a:rPr>
              <a:t>areas</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terms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way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goods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produced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energy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consumed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transport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organised</a:t>
            </a:r>
            <a:r>
              <a:rPr lang="de-LU" sz="1200" b="0" i="0" kern="1200" dirty="0">
                <a:solidFill>
                  <a:schemeClr val="tx1"/>
                </a:solidFill>
                <a:effectLst/>
                <a:latin typeface="+mn-lt"/>
                <a:ea typeface="+mn-ea"/>
                <a:cs typeface="+mn-cs"/>
              </a:rPr>
              <a:t>.</a:t>
            </a:r>
            <a:endParaRPr lang="de-LU" sz="1200" b="1" i="0" kern="1200" dirty="0">
              <a:solidFill>
                <a:schemeClr val="tx1"/>
              </a:solidFill>
              <a:effectLst/>
              <a:latin typeface="+mn-lt"/>
              <a:ea typeface="+mn-ea"/>
              <a:cs typeface="+mn-cs"/>
            </a:endParaRPr>
          </a:p>
          <a:p>
            <a:r>
              <a:rPr lang="de-LU" sz="1200" b="1" i="0" kern="1200" dirty="0">
                <a:solidFill>
                  <a:schemeClr val="tx1"/>
                </a:solidFill>
                <a:effectLst/>
                <a:latin typeface="+mn-lt"/>
                <a:ea typeface="+mn-ea"/>
                <a:cs typeface="+mn-cs"/>
              </a:rPr>
              <a:t>Cities </a:t>
            </a:r>
            <a:r>
              <a:rPr lang="de-LU" sz="1200" b="1" i="0" kern="1200" dirty="0" err="1">
                <a:solidFill>
                  <a:schemeClr val="tx1"/>
                </a:solidFill>
                <a:effectLst/>
                <a:latin typeface="+mn-lt"/>
                <a:ea typeface="+mn-ea"/>
                <a:cs typeface="+mn-cs"/>
              </a:rPr>
              <a:t>can</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accelerate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their</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efforts</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to</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put</a:t>
            </a:r>
            <a:r>
              <a:rPr lang="de-LU" sz="1200" b="1" i="0" kern="1200" dirty="0">
                <a:solidFill>
                  <a:schemeClr val="tx1"/>
                </a:solidFill>
                <a:effectLst/>
                <a:latin typeface="+mn-lt"/>
                <a:ea typeface="+mn-ea"/>
                <a:cs typeface="+mn-cs"/>
              </a:rPr>
              <a:t> in </a:t>
            </a:r>
            <a:r>
              <a:rPr lang="de-LU" sz="1200" b="1" i="0" kern="1200" dirty="0" err="1">
                <a:solidFill>
                  <a:schemeClr val="tx1"/>
                </a:solidFill>
                <a:effectLst/>
                <a:latin typeface="+mn-lt"/>
                <a:ea typeface="+mn-ea"/>
                <a:cs typeface="+mn-cs"/>
              </a:rPr>
              <a:t>place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actions</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to</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become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more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resilient</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greener</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circular</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and</a:t>
            </a:r>
            <a:r>
              <a:rPr lang="de-LU" sz="1200" b="1" i="0" kern="1200" dirty="0">
                <a:solidFill>
                  <a:schemeClr val="tx1"/>
                </a:solidFill>
                <a:effectLst/>
                <a:latin typeface="+mn-lt"/>
                <a:ea typeface="+mn-ea"/>
                <a:cs typeface="+mn-cs"/>
              </a:rPr>
              <a:t> smarter, </a:t>
            </a:r>
            <a:r>
              <a:rPr lang="de-LU" sz="1200" b="1" i="0" kern="1200" dirty="0" err="1">
                <a:solidFill>
                  <a:schemeClr val="tx1"/>
                </a:solidFill>
                <a:effectLst/>
                <a:latin typeface="+mn-lt"/>
                <a:ea typeface="+mn-ea"/>
                <a:cs typeface="+mn-cs"/>
              </a:rPr>
              <a:t>before</a:t>
            </a:r>
            <a:r>
              <a:rPr lang="de-LU" sz="1200" b="1" i="0" kern="1200" dirty="0">
                <a:solidFill>
                  <a:schemeClr val="tx1"/>
                </a:solidFill>
                <a:effectLst/>
                <a:latin typeface="+mn-lt"/>
                <a:ea typeface="+mn-ea"/>
                <a:cs typeface="+mn-cs"/>
              </a:rPr>
              <a:t> a </a:t>
            </a:r>
            <a:r>
              <a:rPr lang="de-LU" sz="1200" b="1" i="0" kern="1200" dirty="0" err="1">
                <a:solidFill>
                  <a:schemeClr val="tx1"/>
                </a:solidFill>
                <a:effectLst/>
                <a:latin typeface="+mn-lt"/>
                <a:ea typeface="+mn-ea"/>
                <a:cs typeface="+mn-cs"/>
              </a:rPr>
              <a:t>new</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crisis</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may</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hit</a:t>
            </a:r>
            <a:r>
              <a:rPr lang="de-LU" sz="1200" b="1" i="0" kern="1200" dirty="0">
                <a:solidFill>
                  <a:schemeClr val="tx1"/>
                </a:solidFill>
                <a:effectLst/>
                <a:latin typeface="+mn-lt"/>
                <a:ea typeface="+mn-ea"/>
                <a:cs typeface="+mn-cs"/>
              </a:rPr>
              <a:t>!</a:t>
            </a:r>
          </a:p>
          <a:p>
            <a:r>
              <a:rPr lang="de-LU" sz="1200" b="0" i="0" kern="1200" dirty="0" err="1">
                <a:solidFill>
                  <a:schemeClr val="tx1"/>
                </a:solidFill>
                <a:effectLst/>
                <a:latin typeface="+mn-lt"/>
                <a:ea typeface="+mn-ea"/>
                <a:cs typeface="+mn-cs"/>
              </a:rPr>
              <a:t>Effective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risk</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management</a:t>
            </a:r>
            <a:r>
              <a:rPr lang="de-LU" sz="1200" b="0"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preparation</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prevention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response</a:t>
            </a:r>
            <a:r>
              <a:rPr lang="de-LU" sz="1200" b="0" i="0" kern="1200" dirty="0">
                <a:solidFill>
                  <a:schemeClr val="tx1"/>
                </a:solidFill>
                <a:effectLst/>
                <a:latin typeface="+mn-lt"/>
                <a:ea typeface="+mn-ea"/>
                <a:cs typeface="+mn-cs"/>
              </a:rPr>
              <a:t>.</a:t>
            </a:r>
          </a:p>
          <a:p>
            <a:r>
              <a:rPr lang="de-LU" sz="1200" b="1" i="0" kern="1200" dirty="0">
                <a:solidFill>
                  <a:schemeClr val="tx1"/>
                </a:solidFill>
                <a:effectLst/>
                <a:latin typeface="+mn-lt"/>
                <a:ea typeface="+mn-ea"/>
                <a:cs typeface="+mn-cs"/>
              </a:rPr>
              <a:t>INCLUSIVE: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investing</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education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skill</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development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support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most</a:t>
            </a:r>
            <a:r>
              <a:rPr lang="de-LU" sz="1200" b="0" i="0" kern="1200" dirty="0">
                <a:solidFill>
                  <a:schemeClr val="tx1"/>
                </a:solidFill>
                <a:effectLst/>
                <a:latin typeface="+mn-lt"/>
                <a:ea typeface="+mn-ea"/>
                <a:cs typeface="+mn-cs"/>
              </a:rPr>
              <a:t> vulnerable </a:t>
            </a:r>
            <a:r>
              <a:rPr lang="de-LU" sz="1200" b="0" i="0" kern="1200" dirty="0" err="1">
                <a:solidFill>
                  <a:schemeClr val="tx1"/>
                </a:solidFill>
                <a:effectLst/>
                <a:latin typeface="+mn-lt"/>
                <a:ea typeface="+mn-ea"/>
                <a:cs typeface="+mn-cs"/>
              </a:rPr>
              <a:t>people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make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post</a:t>
            </a:r>
            <a:r>
              <a:rPr lang="de-LU" sz="1200" b="0" i="0" kern="1200" dirty="0">
                <a:solidFill>
                  <a:schemeClr val="tx1"/>
                </a:solidFill>
                <a:effectLst/>
                <a:latin typeface="+mn-lt"/>
                <a:ea typeface="+mn-ea"/>
                <a:cs typeface="+mn-cs"/>
              </a:rPr>
              <a:t> COVID-19 </a:t>
            </a:r>
            <a:r>
              <a:rPr lang="de-LU" sz="1200" b="0" i="0" kern="1200" dirty="0" err="1">
                <a:solidFill>
                  <a:schemeClr val="tx1"/>
                </a:solidFill>
                <a:effectLst/>
                <a:latin typeface="+mn-lt"/>
                <a:ea typeface="+mn-ea"/>
                <a:cs typeface="+mn-cs"/>
              </a:rPr>
              <a:t>society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more</a:t>
            </a:r>
            <a:r>
              <a:rPr lang="de-LU" sz="1200" b="0" i="0" kern="1200" dirty="0">
                <a:solidFill>
                  <a:schemeClr val="tx1"/>
                </a:solidFill>
                <a:effectLst/>
                <a:latin typeface="+mn-lt"/>
                <a:ea typeface="+mn-ea"/>
                <a:cs typeface="+mn-cs"/>
              </a:rPr>
              <a:t> inclusive</a:t>
            </a:r>
          </a:p>
          <a:p>
            <a:r>
              <a:rPr lang="de-LU" sz="1200" b="0" i="0" kern="1200" dirty="0" err="1">
                <a:solidFill>
                  <a:schemeClr val="tx1"/>
                </a:solidFill>
                <a:effectLst/>
                <a:latin typeface="+mn-lt"/>
                <a:ea typeface="+mn-ea"/>
                <a:cs typeface="+mn-cs"/>
              </a:rPr>
              <a:t>Latest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strategies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long</a:t>
            </a:r>
            <a:r>
              <a:rPr lang="de-LU" sz="1200" b="0" i="0" kern="1200" dirty="0">
                <a:solidFill>
                  <a:schemeClr val="tx1"/>
                </a:solidFill>
                <a:effectLst/>
                <a:latin typeface="+mn-lt"/>
                <a:ea typeface="+mn-ea"/>
                <a:cs typeface="+mn-cs"/>
              </a:rPr>
              <a:t>-term </a:t>
            </a:r>
            <a:r>
              <a:rPr lang="de-LU" sz="1200" b="0" i="0" kern="1200" dirty="0" err="1">
                <a:solidFill>
                  <a:schemeClr val="tx1"/>
                </a:solidFill>
                <a:effectLst/>
                <a:latin typeface="+mn-lt"/>
                <a:ea typeface="+mn-ea"/>
                <a:cs typeface="+mn-cs"/>
              </a:rPr>
              <a:t>recovery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from</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the</a:t>
            </a:r>
            <a:r>
              <a:rPr lang="de-LU" sz="1200" b="0" i="0" kern="1200" dirty="0">
                <a:solidFill>
                  <a:schemeClr val="tx1"/>
                </a:solidFill>
                <a:effectLst/>
                <a:latin typeface="+mn-lt"/>
                <a:ea typeface="+mn-ea"/>
                <a:cs typeface="+mn-cs"/>
              </a:rPr>
              <a:t> COVID-19 </a:t>
            </a:r>
            <a:r>
              <a:rPr lang="de-LU" sz="1200" b="0" i="0" kern="1200" dirty="0" err="1">
                <a:solidFill>
                  <a:schemeClr val="tx1"/>
                </a:solidFill>
                <a:effectLst/>
                <a:latin typeface="+mn-lt"/>
                <a:ea typeface="+mn-ea"/>
                <a:cs typeface="+mn-cs"/>
              </a:rPr>
              <a:t>pandemic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towards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resilience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future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shocks</a:t>
            </a:r>
            <a:r>
              <a:rPr lang="de-LU" sz="1200" b="0" i="0" kern="1200" dirty="0">
                <a:solidFill>
                  <a:schemeClr val="tx1"/>
                </a:solidFill>
                <a:effectLst/>
                <a:latin typeface="+mn-lt"/>
                <a:ea typeface="+mn-ea"/>
                <a:cs typeface="+mn-cs"/>
              </a:rPr>
              <a:t>:</a:t>
            </a:r>
          </a:p>
          <a:p>
            <a:endParaRPr lang="de-LU" sz="1200" b="0" i="0" kern="1200" dirty="0">
              <a:solidFill>
                <a:schemeClr val="tx1"/>
              </a:solidFill>
              <a:effectLst/>
              <a:latin typeface="+mn-lt"/>
              <a:ea typeface="+mn-ea"/>
              <a:cs typeface="+mn-cs"/>
            </a:endParaRPr>
          </a:p>
          <a:p>
            <a:r>
              <a:rPr lang="de-LU" sz="1200" b="0" i="0" kern="1200" dirty="0" err="1">
                <a:solidFill>
                  <a:schemeClr val="tx1"/>
                </a:solidFill>
                <a:effectLst/>
                <a:latin typeface="+mn-lt"/>
                <a:ea typeface="+mn-ea"/>
                <a:cs typeface="+mn-cs"/>
              </a:rPr>
              <a:t>Three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cross-cutting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sections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focus</a:t>
            </a:r>
            <a:r>
              <a:rPr lang="de-LU" sz="1200" b="0" i="0" kern="1200" dirty="0">
                <a:solidFill>
                  <a:schemeClr val="tx1"/>
                </a:solidFill>
                <a:effectLst/>
                <a:latin typeface="+mn-lt"/>
                <a:ea typeface="+mn-ea"/>
                <a:cs typeface="+mn-cs"/>
              </a:rPr>
              <a:t> on </a:t>
            </a:r>
            <a:r>
              <a:rPr lang="de-LU" sz="1200" b="0" i="0" kern="1200" dirty="0" err="1">
                <a:solidFill>
                  <a:schemeClr val="tx1"/>
                </a:solidFill>
                <a:effectLst/>
                <a:latin typeface="+mn-lt"/>
                <a:ea typeface="+mn-ea"/>
                <a:cs typeface="+mn-cs"/>
              </a:rPr>
              <a:t>strategies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related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1" i="0" kern="1200" dirty="0">
                <a:solidFill>
                  <a:schemeClr val="tx1"/>
                </a:solidFill>
                <a:effectLst/>
                <a:latin typeface="+mn-lt"/>
                <a:ea typeface="+mn-ea"/>
                <a:cs typeface="+mn-cs"/>
              </a:rPr>
              <a:t>i) inclusive </a:t>
            </a:r>
            <a:r>
              <a:rPr lang="de-LU" sz="1200" b="1" i="0" kern="1200" dirty="0" err="1">
                <a:solidFill>
                  <a:schemeClr val="tx1"/>
                </a:solidFill>
                <a:effectLst/>
                <a:latin typeface="+mn-lt"/>
                <a:ea typeface="+mn-ea"/>
                <a:cs typeface="+mn-cs"/>
              </a:rPr>
              <a:t>recovery</a:t>
            </a:r>
            <a:r>
              <a:rPr lang="de-LU" sz="1200" b="1" i="0" kern="1200" dirty="0">
                <a:solidFill>
                  <a:schemeClr val="tx1"/>
                </a:solidFill>
                <a:effectLst/>
                <a:latin typeface="+mn-lt"/>
                <a:ea typeface="+mn-ea"/>
                <a:cs typeface="+mn-cs"/>
              </a:rPr>
              <a:t>, ii) </a:t>
            </a:r>
            <a:r>
              <a:rPr lang="de-LU" sz="1200" b="1" i="0" kern="1200" dirty="0" err="1">
                <a:solidFill>
                  <a:schemeClr val="tx1"/>
                </a:solidFill>
                <a:effectLst/>
                <a:latin typeface="+mn-lt"/>
                <a:ea typeface="+mn-ea"/>
                <a:cs typeface="+mn-cs"/>
              </a:rPr>
              <a:t>green</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recovery</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and</a:t>
            </a:r>
            <a:r>
              <a:rPr lang="de-LU" sz="1200" b="1" i="0" kern="1200" dirty="0">
                <a:solidFill>
                  <a:schemeClr val="tx1"/>
                </a:solidFill>
                <a:effectLst/>
                <a:latin typeface="+mn-lt"/>
                <a:ea typeface="+mn-ea"/>
                <a:cs typeface="+mn-cs"/>
              </a:rPr>
              <a:t> iii) smart </a:t>
            </a:r>
            <a:r>
              <a:rPr lang="de-LU" sz="1200" b="1" i="0" kern="1200" dirty="0" err="1">
                <a:solidFill>
                  <a:schemeClr val="tx1"/>
                </a:solidFill>
                <a:effectLst/>
                <a:latin typeface="+mn-lt"/>
                <a:ea typeface="+mn-ea"/>
                <a:cs typeface="+mn-cs"/>
              </a:rPr>
              <a:t>recovery</a:t>
            </a:r>
            <a:r>
              <a:rPr lang="de-LU" sz="1200" b="1"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two</a:t>
            </a:r>
            <a:r>
              <a:rPr lang="de-LU" sz="1200" b="0" i="0" kern="1200" dirty="0">
                <a:solidFill>
                  <a:schemeClr val="tx1"/>
                </a:solidFill>
                <a:effectLst/>
                <a:latin typeface="+mn-lt"/>
                <a:ea typeface="+mn-ea"/>
                <a:cs typeface="+mn-cs"/>
              </a:rPr>
              <a:t> additional </a:t>
            </a:r>
            <a:r>
              <a:rPr lang="de-LU" sz="1200" b="0" i="0" kern="1200" dirty="0" err="1">
                <a:solidFill>
                  <a:schemeClr val="tx1"/>
                </a:solidFill>
                <a:effectLst/>
                <a:latin typeface="+mn-lt"/>
                <a:ea typeface="+mn-ea"/>
                <a:cs typeface="+mn-cs"/>
              </a:rPr>
              <a:t>sections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provide</a:t>
            </a:r>
            <a:r>
              <a:rPr lang="de-LU" sz="1200" b="0" i="0" kern="1200" dirty="0">
                <a:solidFill>
                  <a:schemeClr val="tx1"/>
                </a:solidFill>
                <a:effectLst/>
                <a:latin typeface="+mn-lt"/>
                <a:ea typeface="+mn-ea"/>
                <a:cs typeface="+mn-cs"/>
              </a:rPr>
              <a:t> a </a:t>
            </a:r>
            <a:r>
              <a:rPr lang="de-LU" sz="1200" b="0" i="0" kern="1200" dirty="0" err="1">
                <a:solidFill>
                  <a:schemeClr val="tx1"/>
                </a:solidFill>
                <a:effectLst/>
                <a:latin typeface="+mn-lt"/>
                <a:ea typeface="+mn-ea"/>
                <a:cs typeface="+mn-cs"/>
              </a:rPr>
              <a:t>deep</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dive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into</a:t>
            </a:r>
            <a:r>
              <a:rPr lang="de-LU" sz="1200" b="0" i="0" kern="1200" dirty="0">
                <a:solidFill>
                  <a:schemeClr val="tx1"/>
                </a:solidFill>
                <a:effectLst/>
                <a:latin typeface="+mn-lt"/>
                <a:ea typeface="+mn-ea"/>
                <a:cs typeface="+mn-cs"/>
              </a:rPr>
              <a:t> </a:t>
            </a:r>
            <a:r>
              <a:rPr lang="de-LU" sz="1200" b="1" i="0" kern="1200" dirty="0">
                <a:solidFill>
                  <a:schemeClr val="tx1"/>
                </a:solidFill>
                <a:effectLst/>
                <a:latin typeface="+mn-lt"/>
                <a:ea typeface="+mn-ea"/>
                <a:cs typeface="+mn-cs"/>
              </a:rPr>
              <a:t>iv) </a:t>
            </a:r>
            <a:r>
              <a:rPr lang="de-LU" sz="1200" b="1" i="0" kern="1200" dirty="0" err="1">
                <a:solidFill>
                  <a:schemeClr val="tx1"/>
                </a:solidFill>
                <a:effectLst/>
                <a:latin typeface="+mn-lt"/>
                <a:ea typeface="+mn-ea"/>
                <a:cs typeface="+mn-cs"/>
              </a:rPr>
              <a:t>recovery</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strategies</a:t>
            </a:r>
            <a:r>
              <a:rPr lang="de-LU" sz="1200" b="1" i="0" kern="1200" dirty="0">
                <a:solidFill>
                  <a:schemeClr val="tx1"/>
                </a:solidFill>
                <a:effectLst/>
                <a:latin typeface="+mn-lt"/>
                <a:ea typeface="+mn-ea"/>
                <a:cs typeface="+mn-cs"/>
              </a:rPr>
              <a:t> in </a:t>
            </a:r>
            <a:r>
              <a:rPr lang="de-LU" sz="1200" b="1" i="0" kern="1200" dirty="0" err="1">
                <a:solidFill>
                  <a:schemeClr val="tx1"/>
                </a:solidFill>
                <a:effectLst/>
                <a:latin typeface="+mn-lt"/>
                <a:ea typeface="+mn-ea"/>
                <a:cs typeface="+mn-cs"/>
              </a:rPr>
              <a:t>the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tourism</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culture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and</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creative</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industries</a:t>
            </a:r>
            <a:r>
              <a:rPr lang="de-LU" sz="1200" b="1"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1" i="0" kern="1200" dirty="0">
                <a:solidFill>
                  <a:schemeClr val="tx1"/>
                </a:solidFill>
                <a:effectLst/>
                <a:latin typeface="+mn-lt"/>
                <a:ea typeface="+mn-ea"/>
                <a:cs typeface="+mn-cs"/>
              </a:rPr>
              <a:t>v) </a:t>
            </a:r>
            <a:r>
              <a:rPr lang="de-LU" sz="1200" b="1" i="0" kern="1200" dirty="0" err="1">
                <a:solidFill>
                  <a:schemeClr val="tx1"/>
                </a:solidFill>
                <a:effectLst/>
                <a:latin typeface="+mn-lt"/>
                <a:ea typeface="+mn-ea"/>
                <a:cs typeface="+mn-cs"/>
              </a:rPr>
              <a:t>holistic</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strategies</a:t>
            </a:r>
            <a:r>
              <a:rPr lang="de-LU" sz="1200" b="1" i="0" kern="1200" dirty="0">
                <a:solidFill>
                  <a:schemeClr val="tx1"/>
                </a:solidFill>
                <a:effectLst/>
                <a:latin typeface="+mn-lt"/>
                <a:ea typeface="+mn-ea"/>
                <a:cs typeface="+mn-cs"/>
              </a:rPr>
              <a:t> </a:t>
            </a:r>
            <a:r>
              <a:rPr lang="de-LU" sz="1200" b="1" i="0" kern="1200" dirty="0" err="1">
                <a:solidFill>
                  <a:schemeClr val="tx1"/>
                </a:solidFill>
                <a:effectLst/>
                <a:latin typeface="+mn-lt"/>
                <a:ea typeface="+mn-ea"/>
                <a:cs typeface="+mn-cs"/>
              </a:rPr>
              <a:t>for</a:t>
            </a:r>
            <a:r>
              <a:rPr lang="de-LU" sz="1200" b="1" i="0" kern="1200" dirty="0">
                <a:solidFill>
                  <a:schemeClr val="tx1"/>
                </a:solidFill>
                <a:effectLst/>
                <a:latin typeface="+mn-lt"/>
                <a:ea typeface="+mn-ea"/>
                <a:cs typeface="+mn-cs"/>
              </a:rPr>
              <a:t> urban </a:t>
            </a:r>
            <a:r>
              <a:rPr lang="de-LU" sz="1200" b="1" i="0" kern="1200" dirty="0" err="1">
                <a:solidFill>
                  <a:schemeClr val="tx1"/>
                </a:solidFill>
                <a:effectLst/>
                <a:latin typeface="+mn-lt"/>
                <a:ea typeface="+mn-ea"/>
                <a:cs typeface="+mn-cs"/>
              </a:rPr>
              <a:t>resilience</a:t>
            </a:r>
            <a:r>
              <a:rPr lang="de-LU" sz="1200" b="1" i="0" kern="1200" dirty="0">
                <a:solidFill>
                  <a:schemeClr val="tx1"/>
                </a:solidFill>
                <a:effectLst/>
                <a:latin typeface="+mn-lt"/>
                <a:ea typeface="+mn-ea"/>
                <a:cs typeface="+mn-cs"/>
              </a:rPr>
              <a:t>.</a:t>
            </a:r>
          </a:p>
          <a:p>
            <a:endParaRPr lang="de-LU" sz="1200" b="1" i="0" kern="1200" dirty="0">
              <a:solidFill>
                <a:schemeClr val="tx1"/>
              </a:solidFill>
              <a:effectLst/>
              <a:latin typeface="+mn-lt"/>
              <a:ea typeface="+mn-ea"/>
              <a:cs typeface="+mn-cs"/>
            </a:endParaRPr>
          </a:p>
          <a:p>
            <a:r>
              <a:rPr lang="de-LU" sz="1200" b="0" i="0" kern="1200" dirty="0" err="1">
                <a:solidFill>
                  <a:schemeClr val="tx1"/>
                </a:solidFill>
                <a:effectLst/>
                <a:latin typeface="+mn-lt"/>
                <a:ea typeface="+mn-ea"/>
                <a:cs typeface="+mn-cs"/>
              </a:rPr>
              <a:t>city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administrations</a:t>
            </a:r>
            <a:r>
              <a:rPr lang="de-LU" sz="1200" b="0" i="0" kern="1200" dirty="0">
                <a:solidFill>
                  <a:schemeClr val="tx1"/>
                </a:solidFill>
                <a:effectLst/>
                <a:latin typeface="+mn-lt"/>
                <a:ea typeface="+mn-ea"/>
                <a:cs typeface="+mn-cs"/>
              </a:rPr>
              <a:t> also </a:t>
            </a:r>
            <a:r>
              <a:rPr lang="de-LU" sz="1200" b="0" i="0" kern="1200" dirty="0" err="1">
                <a:solidFill>
                  <a:schemeClr val="tx1"/>
                </a:solidFill>
                <a:effectLst/>
                <a:latin typeface="+mn-lt"/>
                <a:ea typeface="+mn-ea"/>
                <a:cs typeface="+mn-cs"/>
              </a:rPr>
              <a:t>have</a:t>
            </a:r>
            <a:r>
              <a:rPr lang="de-LU" sz="1200" b="0" i="0" kern="1200" dirty="0">
                <a:solidFill>
                  <a:schemeClr val="tx1"/>
                </a:solidFill>
                <a:effectLst/>
                <a:latin typeface="+mn-lt"/>
                <a:ea typeface="+mn-ea"/>
                <a:cs typeface="+mn-cs"/>
              </a:rPr>
              <a:t> a </a:t>
            </a:r>
            <a:r>
              <a:rPr lang="de-LU" sz="1200" b="0" i="0" kern="1200" dirty="0" err="1">
                <a:solidFill>
                  <a:schemeClr val="tx1"/>
                </a:solidFill>
                <a:effectLst/>
                <a:latin typeface="+mn-lt"/>
                <a:ea typeface="+mn-ea"/>
                <a:cs typeface="+mn-cs"/>
              </a:rPr>
              <a:t>role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to</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play</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developing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locally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tailored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recovery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strategies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boosting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local</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economy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public</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supporting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small</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medium </a:t>
            </a:r>
            <a:r>
              <a:rPr lang="de-LU" sz="1200" b="0" i="0" kern="1200" dirty="0" err="1">
                <a:solidFill>
                  <a:schemeClr val="tx1"/>
                </a:solidFill>
                <a:effectLst/>
                <a:latin typeface="+mn-lt"/>
                <a:ea typeface="+mn-ea"/>
                <a:cs typeface="+mn-cs"/>
              </a:rPr>
              <a:t>enterprises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Many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cities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have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developed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recovery</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visions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or</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plans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with</a:t>
            </a:r>
            <a:r>
              <a:rPr lang="de-LU" sz="1200" b="0" i="0" kern="1200" dirty="0">
                <a:solidFill>
                  <a:schemeClr val="tx1"/>
                </a:solidFill>
                <a:effectLst/>
                <a:latin typeface="+mn-lt"/>
                <a:ea typeface="+mn-ea"/>
                <a:cs typeface="+mn-cs"/>
              </a:rPr>
              <a:t> a </a:t>
            </a:r>
            <a:r>
              <a:rPr lang="de-LU" sz="1200" b="0" i="0" kern="1200" dirty="0" err="1">
                <a:solidFill>
                  <a:schemeClr val="tx1"/>
                </a:solidFill>
                <a:effectLst/>
                <a:latin typeface="+mn-lt"/>
                <a:ea typeface="+mn-ea"/>
                <a:cs typeface="+mn-cs"/>
              </a:rPr>
              <a:t>broad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range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of</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stimulus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measures</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including</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investment</a:t>
            </a:r>
            <a:r>
              <a:rPr lang="de-LU" sz="1200" b="0" i="0" kern="1200" dirty="0">
                <a:solidFill>
                  <a:schemeClr val="tx1"/>
                </a:solidFill>
                <a:effectLst/>
                <a:latin typeface="+mn-lt"/>
                <a:ea typeface="+mn-ea"/>
                <a:cs typeface="+mn-cs"/>
              </a:rPr>
              <a:t> in </a:t>
            </a:r>
            <a:r>
              <a:rPr lang="de-LU" sz="1200" b="0" i="0" kern="1200" dirty="0" err="1">
                <a:solidFill>
                  <a:schemeClr val="tx1"/>
                </a:solidFill>
                <a:effectLst/>
                <a:latin typeface="+mn-lt"/>
                <a:ea typeface="+mn-ea"/>
                <a:cs typeface="+mn-cs"/>
              </a:rPr>
              <a:t>infrastructure</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tax</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reduction</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and</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financial</a:t>
            </a:r>
            <a:r>
              <a:rPr lang="de-LU" sz="1200" b="0" i="0" kern="1200" dirty="0">
                <a:solidFill>
                  <a:schemeClr val="tx1"/>
                </a:solidFill>
                <a:effectLst/>
                <a:latin typeface="+mn-lt"/>
                <a:ea typeface="+mn-ea"/>
                <a:cs typeface="+mn-cs"/>
              </a:rPr>
              <a:t> </a:t>
            </a:r>
            <a:r>
              <a:rPr lang="de-LU" sz="1200" b="0" i="0" kern="1200" dirty="0" err="1">
                <a:solidFill>
                  <a:schemeClr val="tx1"/>
                </a:solidFill>
                <a:effectLst/>
                <a:latin typeface="+mn-lt"/>
                <a:ea typeface="+mn-ea"/>
                <a:cs typeface="+mn-cs"/>
              </a:rPr>
              <a:t>assistance</a:t>
            </a:r>
            <a:r>
              <a:rPr lang="de-LU" sz="1200" b="0" i="0" kern="1200" dirty="0">
                <a:solidFill>
                  <a:schemeClr val="tx1"/>
                </a:solidFill>
                <a:effectLst/>
                <a:latin typeface="+mn-lt"/>
                <a:ea typeface="+mn-ea"/>
                <a:cs typeface="+mn-cs"/>
              </a:rPr>
              <a:t>:</a:t>
            </a:r>
            <a:endParaRPr lang="de-DE" b="1" dirty="0"/>
          </a:p>
        </p:txBody>
      </p:sp>
      <p:sp>
        <p:nvSpPr>
          <p:cNvPr id="4" name="Foliennummernplatzhalter 3"/>
          <p:cNvSpPr>
            <a:spLocks noGrp="1"/>
          </p:cNvSpPr>
          <p:nvPr>
            <p:ph type="sldNum" sz="quarter" idx="5"/>
          </p:nvPr>
        </p:nvSpPr>
        <p:spPr/>
        <p:txBody>
          <a:bodyPr/>
          <a:lstStyle/>
          <a:p>
            <a:fld id="{AFBD286B-CF7A-F54A-9569-31F1F1F606FA}" type="slidenum">
              <a:rPr lang="de-DE" smtClean="0"/>
              <a:t>33</a:t>
            </a:fld>
            <a:endParaRPr lang="de-DE"/>
          </a:p>
        </p:txBody>
      </p:sp>
    </p:spTree>
    <p:extLst>
      <p:ext uri="{BB962C8B-B14F-4D97-AF65-F5344CB8AC3E}">
        <p14:creationId xmlns:p14="http://schemas.microsoft.com/office/powerpoint/2010/main" val="375490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F118F77-BF2E-4843-AA6C-ED9ACCB38B45}" type="slidenum">
              <a:rPr lang="de-DE" smtClean="0"/>
              <a:pPr/>
              <a:t>37</a:t>
            </a:fld>
            <a:endParaRPr lang="de-DE" dirty="0"/>
          </a:p>
        </p:txBody>
      </p:sp>
    </p:spTree>
    <p:extLst>
      <p:ext uri="{BB962C8B-B14F-4D97-AF65-F5344CB8AC3E}">
        <p14:creationId xmlns:p14="http://schemas.microsoft.com/office/powerpoint/2010/main" val="1857944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7788" y="741363"/>
            <a:ext cx="6575425" cy="369887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A81A253-5084-4AFB-B1D3-E1C014916CC8}" type="slidenum">
              <a:rPr lang="it-IT" smtClean="0">
                <a:solidFill>
                  <a:prstClr val="black"/>
                </a:solidFill>
              </a:rPr>
              <a:pPr/>
              <a:t>38</a:t>
            </a:fld>
            <a:endParaRPr lang="it-IT">
              <a:solidFill>
                <a:prstClr val="black"/>
              </a:solidFill>
            </a:endParaRPr>
          </a:p>
        </p:txBody>
      </p:sp>
    </p:spTree>
    <p:extLst>
      <p:ext uri="{BB962C8B-B14F-4D97-AF65-F5344CB8AC3E}">
        <p14:creationId xmlns:p14="http://schemas.microsoft.com/office/powerpoint/2010/main" val="2771258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A453-B733-2448-925F-649EDF3878D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9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Eine Vorzeigestadt in der Wüste Abu Dhabis, das sollte </a:t>
            </a:r>
            <a:r>
              <a:rPr lang="de-DE" dirty="0" err="1"/>
              <a:t>Masdar</a:t>
            </a:r>
            <a:r>
              <a:rPr lang="de-DE" dirty="0"/>
              <a:t> City werden. Keine Emissionen. Kein Abfall. Wohnort für 50.000 Menschen. Ein </a:t>
            </a:r>
            <a:r>
              <a:rPr lang="de-DE" dirty="0" err="1"/>
              <a:t>Blueprint</a:t>
            </a:r>
            <a:r>
              <a:rPr lang="de-DE" dirty="0"/>
              <a:t> für die nachhaltige Stadt der Zukunft, richtungsweisend für Städteplaner weltweit.</a:t>
            </a:r>
          </a:p>
        </p:txBody>
      </p:sp>
      <p:sp>
        <p:nvSpPr>
          <p:cNvPr id="4" name="Foliennummernplatzhalter 3"/>
          <p:cNvSpPr>
            <a:spLocks noGrp="1"/>
          </p:cNvSpPr>
          <p:nvPr>
            <p:ph type="sldNum" sz="quarter" idx="10"/>
          </p:nvPr>
        </p:nvSpPr>
        <p:spPr/>
        <p:txBody>
          <a:bodyPr/>
          <a:lstStyle/>
          <a:p>
            <a:fld id="{19F99ACE-F2D4-5A49-A104-6311BAC9113E}" type="slidenum">
              <a:rPr lang="de-DE" smtClean="0"/>
              <a:t>6</a:t>
            </a:fld>
            <a:endParaRPr lang="de-DE"/>
          </a:p>
        </p:txBody>
      </p:sp>
    </p:spTree>
    <p:extLst>
      <p:ext uri="{BB962C8B-B14F-4D97-AF65-F5344CB8AC3E}">
        <p14:creationId xmlns:p14="http://schemas.microsoft.com/office/powerpoint/2010/main" val="41841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Eine Vorzeigestadt in der Wüste Abu Dhabis, das sollte </a:t>
            </a:r>
            <a:r>
              <a:rPr lang="de-DE" dirty="0" err="1"/>
              <a:t>Masdar</a:t>
            </a:r>
            <a:r>
              <a:rPr lang="de-DE" dirty="0"/>
              <a:t> City werden. Keine Emissionen. Kein Abfall. Wohnort für 50.000 Menschen. Ein </a:t>
            </a:r>
            <a:r>
              <a:rPr lang="de-DE" dirty="0" err="1"/>
              <a:t>Blueprint</a:t>
            </a:r>
            <a:r>
              <a:rPr lang="de-DE"/>
              <a:t> für die nachhaltige Stadt der Zukunft, richtungsweisend für Städteplaner weltweit.</a:t>
            </a:r>
          </a:p>
        </p:txBody>
      </p:sp>
      <p:sp>
        <p:nvSpPr>
          <p:cNvPr id="4" name="Foliennummernplatzhalter 3"/>
          <p:cNvSpPr>
            <a:spLocks noGrp="1"/>
          </p:cNvSpPr>
          <p:nvPr>
            <p:ph type="sldNum" sz="quarter" idx="10"/>
          </p:nvPr>
        </p:nvSpPr>
        <p:spPr/>
        <p:txBody>
          <a:bodyPr/>
          <a:lstStyle/>
          <a:p>
            <a:fld id="{19F99ACE-F2D4-5A49-A104-6311BAC9113E}" type="slidenum">
              <a:rPr lang="de-DE" smtClean="0"/>
              <a:t>7</a:t>
            </a:fld>
            <a:endParaRPr lang="de-DE"/>
          </a:p>
        </p:txBody>
      </p:sp>
    </p:spTree>
    <p:extLst>
      <p:ext uri="{BB962C8B-B14F-4D97-AF65-F5344CB8AC3E}">
        <p14:creationId xmlns:p14="http://schemas.microsoft.com/office/powerpoint/2010/main" val="135497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A453-B733-2448-925F-649EDF3878D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24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p:txBody>
      </p:sp>
      <p:sp>
        <p:nvSpPr>
          <p:cNvPr id="4" name="Foliennummernplatzhalter 3"/>
          <p:cNvSpPr>
            <a:spLocks noGrp="1"/>
          </p:cNvSpPr>
          <p:nvPr>
            <p:ph type="sldNum" sz="quarter" idx="5"/>
          </p:nvPr>
        </p:nvSpPr>
        <p:spPr/>
        <p:txBody>
          <a:bodyPr/>
          <a:lstStyle/>
          <a:p>
            <a:fld id="{AFBD286B-CF7A-F54A-9569-31F1F1F606FA}" type="slidenum">
              <a:rPr lang="de-DE" smtClean="0"/>
              <a:t>9</a:t>
            </a:fld>
            <a:endParaRPr lang="de-DE"/>
          </a:p>
        </p:txBody>
      </p:sp>
    </p:spTree>
    <p:extLst>
      <p:ext uri="{BB962C8B-B14F-4D97-AF65-F5344CB8AC3E}">
        <p14:creationId xmlns:p14="http://schemas.microsoft.com/office/powerpoint/2010/main" val="179404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insurance</a:t>
            </a:r>
            <a:r>
              <a:rPr lang="de-DE" dirty="0"/>
              <a:t> </a:t>
            </a:r>
            <a:r>
              <a:rPr lang="de-DE" dirty="0" err="1"/>
              <a:t>statistics</a:t>
            </a:r>
            <a:r>
              <a:rPr lang="de-DE" dirty="0"/>
              <a:t> </a:t>
            </a:r>
            <a:r>
              <a:rPr lang="de-DE" dirty="0" err="1"/>
              <a:t>of</a:t>
            </a:r>
            <a:r>
              <a:rPr lang="de-DE" dirty="0"/>
              <a:t> </a:t>
            </a:r>
            <a:r>
              <a:rPr lang="de-DE" dirty="0" err="1"/>
              <a:t>the</a:t>
            </a:r>
            <a:r>
              <a:rPr lang="de-DE" dirty="0"/>
              <a:t> last </a:t>
            </a:r>
            <a:r>
              <a:rPr lang="de-DE" dirty="0" err="1"/>
              <a:t>few</a:t>
            </a:r>
            <a:r>
              <a:rPr lang="de-DE" dirty="0"/>
              <a:t> </a:t>
            </a:r>
            <a:r>
              <a:rPr lang="de-DE" dirty="0" err="1"/>
              <a:t>years</a:t>
            </a:r>
            <a:r>
              <a:rPr lang="de-DE" dirty="0"/>
              <a:t> </a:t>
            </a:r>
            <a:r>
              <a:rPr lang="de-DE" dirty="0" err="1"/>
              <a:t>show</a:t>
            </a:r>
            <a:r>
              <a:rPr lang="de-DE" dirty="0"/>
              <a:t> </a:t>
            </a:r>
            <a:r>
              <a:rPr lang="de-DE" dirty="0" err="1"/>
              <a:t>very</a:t>
            </a:r>
            <a:r>
              <a:rPr lang="de-DE" dirty="0"/>
              <a:t> </a:t>
            </a:r>
            <a:r>
              <a:rPr lang="de-DE" dirty="0" err="1"/>
              <a:t>clearly</a:t>
            </a:r>
            <a:r>
              <a:rPr lang="de-DE" dirty="0"/>
              <a:t> </a:t>
            </a:r>
            <a:r>
              <a:rPr lang="de-DE" dirty="0" err="1"/>
              <a:t>that</a:t>
            </a:r>
            <a:r>
              <a:rPr lang="de-DE" dirty="0"/>
              <a:t> </a:t>
            </a:r>
            <a:r>
              <a:rPr lang="de-DE" dirty="0" err="1"/>
              <a:t>there</a:t>
            </a:r>
            <a:r>
              <a:rPr lang="de-DE" dirty="0"/>
              <a:t> </a:t>
            </a:r>
            <a:r>
              <a:rPr lang="de-DE" dirty="0" err="1"/>
              <a:t>has</a:t>
            </a:r>
            <a:r>
              <a:rPr lang="de-DE" dirty="0"/>
              <a:t> </a:t>
            </a:r>
            <a:r>
              <a:rPr lang="de-DE" dirty="0" err="1"/>
              <a:t>been</a:t>
            </a:r>
            <a:r>
              <a:rPr lang="de-DE" dirty="0"/>
              <a:t> an immense </a:t>
            </a:r>
            <a:r>
              <a:rPr lang="de-DE" dirty="0" err="1"/>
              <a:t>increase</a:t>
            </a:r>
            <a:r>
              <a:rPr lang="de-DE" dirty="0"/>
              <a:t> in </a:t>
            </a:r>
            <a:r>
              <a:rPr lang="de-DE" dirty="0" err="1"/>
              <a:t>climate-related</a:t>
            </a:r>
            <a:r>
              <a:rPr lang="de-DE" dirty="0"/>
              <a:t> </a:t>
            </a:r>
            <a:r>
              <a:rPr lang="de-DE" dirty="0" err="1"/>
              <a:t>catastrophic</a:t>
            </a:r>
            <a:r>
              <a:rPr lang="de-DE" dirty="0"/>
              <a:t> </a:t>
            </a:r>
            <a:r>
              <a:rPr lang="de-DE" dirty="0" err="1"/>
              <a:t>events</a:t>
            </a:r>
            <a:r>
              <a:rPr lang="de-DE" dirty="0"/>
              <a:t>, </a:t>
            </a:r>
            <a:r>
              <a:rPr lang="de-DE" dirty="0" err="1"/>
              <a:t>indicated</a:t>
            </a:r>
            <a:r>
              <a:rPr lang="de-DE" dirty="0"/>
              <a:t> </a:t>
            </a:r>
            <a:r>
              <a:rPr lang="de-DE" dirty="0" err="1"/>
              <a:t>above</a:t>
            </a:r>
            <a:r>
              <a:rPr lang="de-DE" dirty="0"/>
              <a:t> all </a:t>
            </a:r>
            <a:r>
              <a:rPr lang="de-DE" dirty="0" err="1"/>
              <a:t>by</a:t>
            </a:r>
            <a:r>
              <a:rPr lang="de-DE" dirty="0"/>
              <a:t> heavy rain, </a:t>
            </a:r>
            <a:r>
              <a:rPr lang="de-DE" dirty="0" err="1"/>
              <a:t>landslides</a:t>
            </a:r>
            <a:r>
              <a:rPr lang="de-DE" dirty="0"/>
              <a:t> </a:t>
            </a:r>
            <a:r>
              <a:rPr lang="de-DE" dirty="0" err="1"/>
              <a:t>and</a:t>
            </a:r>
            <a:r>
              <a:rPr lang="de-DE" dirty="0"/>
              <a:t> </a:t>
            </a:r>
            <a:r>
              <a:rPr lang="de-DE" dirty="0" err="1"/>
              <a:t>floods</a:t>
            </a:r>
            <a:r>
              <a:rPr lang="de-DE" dirty="0"/>
              <a:t>. Extreme </a:t>
            </a:r>
            <a:r>
              <a:rPr lang="de-DE" dirty="0" err="1"/>
              <a:t>weather</a:t>
            </a:r>
            <a:r>
              <a:rPr lang="de-DE" dirty="0"/>
              <a:t> </a:t>
            </a:r>
            <a:r>
              <a:rPr lang="de-DE" dirty="0" err="1"/>
              <a:t>phenomena</a:t>
            </a:r>
            <a:r>
              <a:rPr lang="de-DE" dirty="0"/>
              <a:t> such </a:t>
            </a:r>
            <a:r>
              <a:rPr lang="de-DE" dirty="0" err="1"/>
              <a:t>as</a:t>
            </a:r>
            <a:r>
              <a:rPr lang="de-DE" dirty="0"/>
              <a:t> </a:t>
            </a:r>
            <a:r>
              <a:rPr lang="de-DE" dirty="0" err="1"/>
              <a:t>storm</a:t>
            </a:r>
            <a:r>
              <a:rPr lang="de-DE" dirty="0"/>
              <a:t> </a:t>
            </a:r>
            <a:r>
              <a:rPr lang="de-DE" dirty="0" err="1"/>
              <a:t>damage</a:t>
            </a:r>
            <a:r>
              <a:rPr lang="de-DE" dirty="0"/>
              <a:t>, heavy </a:t>
            </a:r>
            <a:r>
              <a:rPr lang="de-DE" dirty="0" err="1"/>
              <a:t>snowfall</a:t>
            </a:r>
            <a:r>
              <a:rPr lang="de-DE" dirty="0"/>
              <a:t> </a:t>
            </a:r>
            <a:r>
              <a:rPr lang="de-DE" dirty="0" err="1"/>
              <a:t>and</a:t>
            </a:r>
            <a:r>
              <a:rPr lang="de-DE" dirty="0"/>
              <a:t> </a:t>
            </a:r>
            <a:r>
              <a:rPr lang="de-DE" dirty="0" err="1"/>
              <a:t>late</a:t>
            </a:r>
            <a:r>
              <a:rPr lang="de-DE" dirty="0"/>
              <a:t> </a:t>
            </a:r>
            <a:r>
              <a:rPr lang="de-DE" dirty="0" err="1"/>
              <a:t>frost</a:t>
            </a:r>
            <a:r>
              <a:rPr lang="de-DE" dirty="0"/>
              <a:t> </a:t>
            </a:r>
            <a:r>
              <a:rPr lang="de-DE" dirty="0" err="1"/>
              <a:t>are</a:t>
            </a:r>
            <a:r>
              <a:rPr lang="de-DE" dirty="0"/>
              <a:t> also on </a:t>
            </a:r>
            <a:r>
              <a:rPr lang="de-DE" dirty="0" err="1"/>
              <a:t>the</a:t>
            </a:r>
            <a:r>
              <a:rPr lang="de-DE" dirty="0"/>
              <a:t> </a:t>
            </a:r>
            <a:r>
              <a:rPr lang="de-DE" dirty="0" err="1"/>
              <a:t>increase</a:t>
            </a:r>
            <a:r>
              <a:rPr lang="de-DE" dirty="0"/>
              <a:t>. </a:t>
            </a:r>
          </a:p>
          <a:p>
            <a:endParaRPr lang="de-DE" dirty="0"/>
          </a:p>
          <a:p>
            <a:r>
              <a:rPr lang="de-DE" dirty="0"/>
              <a:t>Cities </a:t>
            </a:r>
            <a:r>
              <a:rPr lang="de-DE" dirty="0" err="1"/>
              <a:t>generally</a:t>
            </a:r>
            <a:r>
              <a:rPr lang="de-DE" dirty="0"/>
              <a:t> </a:t>
            </a:r>
            <a:r>
              <a:rPr lang="de-DE" dirty="0" err="1"/>
              <a:t>have</a:t>
            </a:r>
            <a:r>
              <a:rPr lang="de-DE" dirty="0"/>
              <a:t> </a:t>
            </a:r>
            <a:r>
              <a:rPr lang="de-DE" dirty="0" err="1"/>
              <a:t>more</a:t>
            </a:r>
            <a:r>
              <a:rPr lang="de-DE" dirty="0"/>
              <a:t> </a:t>
            </a:r>
            <a:r>
              <a:rPr lang="de-DE" dirty="0" err="1"/>
              <a:t>complex</a:t>
            </a:r>
            <a:r>
              <a:rPr lang="de-DE" dirty="0"/>
              <a:t> </a:t>
            </a:r>
            <a:r>
              <a:rPr lang="de-DE" dirty="0" err="1"/>
              <a:t>risks</a:t>
            </a:r>
            <a:r>
              <a:rPr lang="de-DE" dirty="0"/>
              <a:t> </a:t>
            </a:r>
            <a:r>
              <a:rPr lang="de-DE" dirty="0" err="1"/>
              <a:t>than</a:t>
            </a:r>
            <a:r>
              <a:rPr lang="de-DE" dirty="0"/>
              <a:t> in rural </a:t>
            </a:r>
            <a:r>
              <a:rPr lang="de-DE" dirty="0" err="1"/>
              <a:t>areas</a:t>
            </a:r>
            <a:r>
              <a:rPr lang="de-DE" dirty="0"/>
              <a:t>. Natural </a:t>
            </a:r>
            <a:r>
              <a:rPr lang="de-DE" dirty="0" err="1"/>
              <a:t>hazards</a:t>
            </a:r>
            <a:r>
              <a:rPr lang="de-DE" dirty="0"/>
              <a:t> </a:t>
            </a:r>
            <a:r>
              <a:rPr lang="de-DE" dirty="0" err="1"/>
              <a:t>are</a:t>
            </a:r>
            <a:r>
              <a:rPr lang="de-DE" dirty="0"/>
              <a:t> </a:t>
            </a:r>
            <a:r>
              <a:rPr lang="de-DE" dirty="0" err="1"/>
              <a:t>one</a:t>
            </a:r>
            <a:r>
              <a:rPr lang="de-DE" dirty="0"/>
              <a:t> </a:t>
            </a:r>
            <a:r>
              <a:rPr lang="de-DE" dirty="0" err="1"/>
              <a:t>of</a:t>
            </a:r>
            <a:r>
              <a:rPr lang="de-DE" dirty="0"/>
              <a:t> </a:t>
            </a:r>
            <a:r>
              <a:rPr lang="de-DE" dirty="0" err="1"/>
              <a:t>the</a:t>
            </a:r>
            <a:r>
              <a:rPr lang="de-DE" dirty="0"/>
              <a:t> </a:t>
            </a:r>
            <a:r>
              <a:rPr lang="de-DE" dirty="0" err="1"/>
              <a:t>challenges</a:t>
            </a:r>
            <a:r>
              <a:rPr lang="de-DE" dirty="0"/>
              <a:t> - in Graz, </a:t>
            </a:r>
            <a:r>
              <a:rPr lang="de-DE" dirty="0" err="1"/>
              <a:t>for</a:t>
            </a:r>
            <a:r>
              <a:rPr lang="de-DE" dirty="0"/>
              <a:t> </a:t>
            </a:r>
            <a:r>
              <a:rPr lang="de-DE" dirty="0" err="1"/>
              <a:t>example</a:t>
            </a:r>
            <a:r>
              <a:rPr lang="de-DE" dirty="0"/>
              <a:t>, </a:t>
            </a:r>
            <a:r>
              <a:rPr lang="de-DE" dirty="0" err="1"/>
              <a:t>the</a:t>
            </a:r>
            <a:r>
              <a:rPr lang="de-DE" dirty="0"/>
              <a:t> </a:t>
            </a:r>
            <a:r>
              <a:rPr lang="de-DE" dirty="0" err="1"/>
              <a:t>danger</a:t>
            </a:r>
            <a:r>
              <a:rPr lang="de-DE" dirty="0"/>
              <a:t> </a:t>
            </a:r>
            <a:r>
              <a:rPr lang="de-DE" dirty="0" err="1"/>
              <a:t>of</a:t>
            </a:r>
            <a:r>
              <a:rPr lang="de-DE" dirty="0"/>
              <a:t> </a:t>
            </a:r>
            <a:r>
              <a:rPr lang="de-DE" dirty="0" err="1"/>
              <a:t>flooding</a:t>
            </a:r>
            <a:r>
              <a:rPr lang="de-DE" dirty="0"/>
              <a:t> </a:t>
            </a:r>
            <a:r>
              <a:rPr lang="de-DE" dirty="0" err="1"/>
              <a:t>from</a:t>
            </a:r>
            <a:r>
              <a:rPr lang="de-DE" dirty="0"/>
              <a:t> </a:t>
            </a:r>
            <a:r>
              <a:rPr lang="de-DE" dirty="0" err="1"/>
              <a:t>the</a:t>
            </a:r>
            <a:r>
              <a:rPr lang="de-DE" dirty="0"/>
              <a:t> Mur. But </a:t>
            </a:r>
            <a:r>
              <a:rPr lang="de-DE" dirty="0" err="1"/>
              <a:t>there</a:t>
            </a:r>
            <a:r>
              <a:rPr lang="de-DE" dirty="0"/>
              <a:t> </a:t>
            </a:r>
            <a:r>
              <a:rPr lang="de-DE" dirty="0" err="1"/>
              <a:t>are</a:t>
            </a:r>
            <a:r>
              <a:rPr lang="de-DE" dirty="0"/>
              <a:t> also </a:t>
            </a:r>
            <a:r>
              <a:rPr lang="de-DE" dirty="0" err="1"/>
              <a:t>other</a:t>
            </a:r>
            <a:r>
              <a:rPr lang="de-DE" dirty="0"/>
              <a:t> </a:t>
            </a:r>
            <a:r>
              <a:rPr lang="de-DE" dirty="0" err="1"/>
              <a:t>crisis</a:t>
            </a:r>
            <a:r>
              <a:rPr lang="de-DE" dirty="0"/>
              <a:t> </a:t>
            </a:r>
            <a:r>
              <a:rPr lang="de-DE" dirty="0" err="1"/>
              <a:t>events</a:t>
            </a:r>
            <a:r>
              <a:rPr lang="de-DE" dirty="0"/>
              <a:t> in Graz </a:t>
            </a:r>
            <a:r>
              <a:rPr lang="de-DE" dirty="0" err="1"/>
              <a:t>that</a:t>
            </a:r>
            <a:r>
              <a:rPr lang="de-DE" dirty="0"/>
              <a:t> </a:t>
            </a:r>
            <a:r>
              <a:rPr lang="de-DE" dirty="0" err="1"/>
              <a:t>challenge</a:t>
            </a:r>
            <a:r>
              <a:rPr lang="de-DE" dirty="0"/>
              <a:t> </a:t>
            </a:r>
            <a:r>
              <a:rPr lang="de-DE" dirty="0" err="1"/>
              <a:t>disaster</a:t>
            </a:r>
            <a:r>
              <a:rPr lang="de-DE" dirty="0"/>
              <a:t> </a:t>
            </a:r>
            <a:r>
              <a:rPr lang="de-DE" dirty="0" err="1"/>
              <a:t>management</a:t>
            </a:r>
            <a:r>
              <a:rPr lang="de-DE" dirty="0"/>
              <a:t>. </a:t>
            </a:r>
            <a:r>
              <a:rPr lang="de-DE" dirty="0" err="1"/>
              <a:t>Examples</a:t>
            </a:r>
            <a:r>
              <a:rPr lang="de-DE" dirty="0"/>
              <a:t> </a:t>
            </a:r>
            <a:r>
              <a:rPr lang="de-DE" dirty="0" err="1"/>
              <a:t>of</a:t>
            </a:r>
            <a:r>
              <a:rPr lang="de-DE" dirty="0"/>
              <a:t> </a:t>
            </a:r>
            <a:r>
              <a:rPr lang="de-DE" dirty="0" err="1"/>
              <a:t>this</a:t>
            </a:r>
            <a:r>
              <a:rPr lang="de-DE" dirty="0"/>
              <a:t> </a:t>
            </a:r>
            <a:r>
              <a:rPr lang="de-DE" dirty="0" err="1"/>
              <a:t>are</a:t>
            </a:r>
            <a:r>
              <a:rPr lang="de-DE" dirty="0"/>
              <a:t> </a:t>
            </a:r>
            <a:r>
              <a:rPr lang="de-DE" dirty="0" err="1"/>
              <a:t>the</a:t>
            </a:r>
            <a:r>
              <a:rPr lang="de-DE" dirty="0"/>
              <a:t> </a:t>
            </a:r>
            <a:r>
              <a:rPr lang="de-DE" dirty="0" err="1"/>
              <a:t>rampage</a:t>
            </a:r>
            <a:r>
              <a:rPr lang="de-DE" dirty="0"/>
              <a:t> </a:t>
            </a:r>
            <a:r>
              <a:rPr lang="de-DE" dirty="0" err="1"/>
              <a:t>of</a:t>
            </a:r>
            <a:r>
              <a:rPr lang="de-DE" dirty="0"/>
              <a:t> 2015 </a:t>
            </a:r>
            <a:r>
              <a:rPr lang="de-DE" dirty="0" err="1"/>
              <a:t>or</a:t>
            </a:r>
            <a:r>
              <a:rPr lang="de-DE" dirty="0"/>
              <a:t> </a:t>
            </a:r>
            <a:r>
              <a:rPr lang="de-DE" dirty="0" err="1"/>
              <a:t>the</a:t>
            </a:r>
            <a:r>
              <a:rPr lang="de-DE" dirty="0"/>
              <a:t> </a:t>
            </a:r>
            <a:r>
              <a:rPr lang="de-DE" dirty="0" err="1"/>
              <a:t>aerial</a:t>
            </a:r>
            <a:r>
              <a:rPr lang="de-DE" dirty="0"/>
              <a:t> bomb </a:t>
            </a:r>
            <a:r>
              <a:rPr lang="de-DE" dirty="0" err="1"/>
              <a:t>defusions</a:t>
            </a:r>
            <a:r>
              <a:rPr lang="de-DE" dirty="0"/>
              <a:t> in </a:t>
            </a:r>
            <a:r>
              <a:rPr lang="de-DE" dirty="0" err="1"/>
              <a:t>densely</a:t>
            </a:r>
            <a:r>
              <a:rPr lang="de-DE" dirty="0"/>
              <a:t> </a:t>
            </a:r>
            <a:r>
              <a:rPr lang="de-DE" dirty="0" err="1"/>
              <a:t>built-up</a:t>
            </a:r>
            <a:r>
              <a:rPr lang="de-DE" dirty="0"/>
              <a:t> </a:t>
            </a:r>
            <a:r>
              <a:rPr lang="de-DE" dirty="0" err="1"/>
              <a:t>residential</a:t>
            </a:r>
            <a:r>
              <a:rPr lang="de-DE" dirty="0"/>
              <a:t> </a:t>
            </a:r>
            <a:r>
              <a:rPr lang="de-DE" dirty="0" err="1"/>
              <a:t>areas</a:t>
            </a:r>
            <a:r>
              <a:rPr lang="de-DE" dirty="0"/>
              <a:t>. </a:t>
            </a:r>
          </a:p>
          <a:p>
            <a:r>
              <a:rPr lang="de-DE" dirty="0" err="1"/>
              <a:t>Another</a:t>
            </a:r>
            <a:r>
              <a:rPr lang="de-DE" dirty="0"/>
              <a:t> </a:t>
            </a:r>
            <a:r>
              <a:rPr lang="de-DE" dirty="0" err="1"/>
              <a:t>challenge</a:t>
            </a:r>
            <a:r>
              <a:rPr lang="de-DE" dirty="0"/>
              <a:t> in urban </a:t>
            </a:r>
            <a:r>
              <a:rPr lang="de-DE" dirty="0" err="1"/>
              <a:t>areas</a:t>
            </a:r>
            <a:r>
              <a:rPr lang="de-DE" dirty="0"/>
              <a:t> </a:t>
            </a:r>
            <a:r>
              <a:rPr lang="de-DE" dirty="0" err="1"/>
              <a:t>is</a:t>
            </a:r>
            <a:r>
              <a:rPr lang="de-DE" dirty="0"/>
              <a:t> </a:t>
            </a:r>
            <a:r>
              <a:rPr lang="de-DE" dirty="0" err="1"/>
              <a:t>certainly</a:t>
            </a:r>
            <a:r>
              <a:rPr lang="de-DE" dirty="0"/>
              <a:t> </a:t>
            </a:r>
            <a:r>
              <a:rPr lang="de-DE" dirty="0" err="1"/>
              <a:t>the</a:t>
            </a:r>
            <a:r>
              <a:rPr lang="de-DE" dirty="0"/>
              <a:t> </a:t>
            </a:r>
            <a:r>
              <a:rPr lang="de-DE" dirty="0" err="1"/>
              <a:t>language</a:t>
            </a:r>
            <a:r>
              <a:rPr lang="de-DE" dirty="0"/>
              <a:t> </a:t>
            </a:r>
            <a:r>
              <a:rPr lang="de-DE" dirty="0" err="1"/>
              <a:t>and</a:t>
            </a:r>
            <a:r>
              <a:rPr lang="de-DE" dirty="0"/>
              <a:t> </a:t>
            </a:r>
            <a:r>
              <a:rPr lang="de-DE" dirty="0" err="1"/>
              <a:t>cultural</a:t>
            </a:r>
            <a:r>
              <a:rPr lang="de-DE" dirty="0"/>
              <a:t> </a:t>
            </a:r>
            <a:r>
              <a:rPr lang="de-DE" dirty="0" err="1"/>
              <a:t>barrier</a:t>
            </a:r>
            <a:r>
              <a:rPr lang="de-DE" dirty="0"/>
              <a:t> - just </a:t>
            </a:r>
            <a:r>
              <a:rPr lang="de-DE" dirty="0" err="1"/>
              <a:t>as</a:t>
            </a:r>
            <a:r>
              <a:rPr lang="de-DE" dirty="0"/>
              <a:t> </a:t>
            </a:r>
            <a:r>
              <a:rPr lang="de-DE" dirty="0" err="1"/>
              <a:t>communication</a:t>
            </a:r>
            <a:r>
              <a:rPr lang="de-DE" dirty="0"/>
              <a:t> in </a:t>
            </a:r>
            <a:r>
              <a:rPr lang="de-DE" dirty="0" err="1"/>
              <a:t>general</a:t>
            </a:r>
            <a:r>
              <a:rPr lang="de-DE" dirty="0"/>
              <a:t> </a:t>
            </a:r>
            <a:r>
              <a:rPr lang="de-DE" dirty="0" err="1"/>
              <a:t>is</a:t>
            </a:r>
            <a:r>
              <a:rPr lang="de-DE" dirty="0"/>
              <a:t> an </a:t>
            </a:r>
            <a:r>
              <a:rPr lang="de-DE" dirty="0" err="1"/>
              <a:t>important</a:t>
            </a:r>
            <a:r>
              <a:rPr lang="de-DE" dirty="0"/>
              <a:t> </a:t>
            </a:r>
            <a:r>
              <a:rPr lang="de-DE" dirty="0" err="1"/>
              <a:t>issue</a:t>
            </a:r>
            <a:r>
              <a:rPr lang="de-DE" dirty="0"/>
              <a:t>. </a:t>
            </a:r>
          </a:p>
          <a:p>
            <a:endParaRPr lang="de-DE" dirty="0"/>
          </a:p>
          <a:p>
            <a:r>
              <a:rPr lang="de-DE" dirty="0"/>
              <a:t>Most </a:t>
            </a:r>
            <a:r>
              <a:rPr lang="de-DE" dirty="0" err="1"/>
              <a:t>people</a:t>
            </a:r>
            <a:r>
              <a:rPr lang="de-DE" dirty="0"/>
              <a:t> </a:t>
            </a:r>
            <a:r>
              <a:rPr lang="de-DE" dirty="0" err="1"/>
              <a:t>are</a:t>
            </a:r>
            <a:r>
              <a:rPr lang="de-DE" dirty="0"/>
              <a:t> </a:t>
            </a:r>
            <a:r>
              <a:rPr lang="de-DE" dirty="0" err="1"/>
              <a:t>familiar</a:t>
            </a:r>
            <a:r>
              <a:rPr lang="de-DE" dirty="0"/>
              <a:t> </a:t>
            </a:r>
            <a:r>
              <a:rPr lang="de-DE" dirty="0" err="1"/>
              <a:t>with</a:t>
            </a:r>
            <a:r>
              <a:rPr lang="de-DE" dirty="0"/>
              <a:t> </a:t>
            </a:r>
            <a:r>
              <a:rPr lang="de-DE" dirty="0" err="1"/>
              <a:t>the</a:t>
            </a:r>
            <a:r>
              <a:rPr lang="de-DE" dirty="0"/>
              <a:t> classic </a:t>
            </a:r>
            <a:r>
              <a:rPr lang="de-DE" dirty="0" err="1"/>
              <a:t>siren</a:t>
            </a:r>
            <a:r>
              <a:rPr lang="de-DE" dirty="0"/>
              <a:t> </a:t>
            </a:r>
            <a:r>
              <a:rPr lang="de-DE" dirty="0" err="1"/>
              <a:t>signals</a:t>
            </a:r>
            <a:r>
              <a:rPr lang="de-DE" dirty="0"/>
              <a:t>. </a:t>
            </a:r>
            <a:r>
              <a:rPr lang="de-DE" dirty="0" err="1"/>
              <a:t>However</a:t>
            </a:r>
            <a:r>
              <a:rPr lang="de-DE" dirty="0"/>
              <a:t>, </a:t>
            </a:r>
            <a:r>
              <a:rPr lang="de-DE" dirty="0" err="1"/>
              <a:t>some</a:t>
            </a:r>
            <a:r>
              <a:rPr lang="de-DE" dirty="0"/>
              <a:t> </a:t>
            </a:r>
            <a:r>
              <a:rPr lang="de-DE" dirty="0" err="1"/>
              <a:t>new</a:t>
            </a:r>
            <a:r>
              <a:rPr lang="de-DE" dirty="0"/>
              <a:t> </a:t>
            </a:r>
            <a:r>
              <a:rPr lang="de-DE" dirty="0" err="1"/>
              <a:t>technologies</a:t>
            </a:r>
            <a:r>
              <a:rPr lang="de-DE" dirty="0"/>
              <a:t> </a:t>
            </a:r>
            <a:r>
              <a:rPr lang="de-DE" dirty="0" err="1"/>
              <a:t>are</a:t>
            </a:r>
            <a:r>
              <a:rPr lang="de-DE" dirty="0"/>
              <a:t> </a:t>
            </a:r>
            <a:r>
              <a:rPr lang="de-DE" dirty="0" err="1"/>
              <a:t>currently</a:t>
            </a:r>
            <a:r>
              <a:rPr lang="de-DE" dirty="0"/>
              <a:t> </a:t>
            </a:r>
            <a:r>
              <a:rPr lang="de-DE" dirty="0" err="1"/>
              <a:t>coming</a:t>
            </a:r>
            <a:r>
              <a:rPr lang="de-DE" dirty="0"/>
              <a:t> </a:t>
            </a:r>
            <a:r>
              <a:rPr lang="de-DE" dirty="0" err="1"/>
              <a:t>into</a:t>
            </a:r>
            <a:r>
              <a:rPr lang="de-DE" dirty="0"/>
              <a:t> </a:t>
            </a:r>
            <a:r>
              <a:rPr lang="de-DE" dirty="0" err="1"/>
              <a:t>play</a:t>
            </a:r>
            <a:r>
              <a:rPr lang="de-DE" dirty="0"/>
              <a:t> in </a:t>
            </a:r>
            <a:r>
              <a:rPr lang="de-DE" dirty="0" err="1"/>
              <a:t>this</a:t>
            </a:r>
            <a:r>
              <a:rPr lang="de-DE" dirty="0"/>
              <a:t> </a:t>
            </a:r>
            <a:r>
              <a:rPr lang="de-DE" dirty="0" err="1"/>
              <a:t>area</a:t>
            </a:r>
            <a:r>
              <a:rPr lang="de-DE" dirty="0"/>
              <a:t>. </a:t>
            </a:r>
            <a:r>
              <a:rPr lang="de-DE" dirty="0" err="1"/>
              <a:t>Many</a:t>
            </a:r>
            <a:r>
              <a:rPr lang="de-DE" dirty="0"/>
              <a:t> </a:t>
            </a:r>
            <a:r>
              <a:rPr lang="de-DE" dirty="0" err="1"/>
              <a:t>people</a:t>
            </a:r>
            <a:r>
              <a:rPr lang="de-DE" dirty="0"/>
              <a:t> </a:t>
            </a:r>
            <a:r>
              <a:rPr lang="de-DE" dirty="0" err="1"/>
              <a:t>are</a:t>
            </a:r>
            <a:r>
              <a:rPr lang="de-DE" dirty="0"/>
              <a:t> </a:t>
            </a:r>
            <a:r>
              <a:rPr lang="de-DE" dirty="0" err="1"/>
              <a:t>already</a:t>
            </a:r>
            <a:r>
              <a:rPr lang="de-DE" dirty="0"/>
              <a:t> </a:t>
            </a:r>
            <a:r>
              <a:rPr lang="de-DE" dirty="0" err="1"/>
              <a:t>familiar</a:t>
            </a:r>
            <a:r>
              <a:rPr lang="de-DE" dirty="0"/>
              <a:t> </a:t>
            </a:r>
            <a:r>
              <a:rPr lang="de-DE" dirty="0" err="1"/>
              <a:t>with</a:t>
            </a:r>
            <a:r>
              <a:rPr lang="de-DE" dirty="0"/>
              <a:t> </a:t>
            </a:r>
            <a:r>
              <a:rPr lang="de-DE" dirty="0" err="1"/>
              <a:t>the</a:t>
            </a:r>
            <a:r>
              <a:rPr lang="de-DE" dirty="0"/>
              <a:t> </a:t>
            </a:r>
            <a:r>
              <a:rPr lang="de-DE" dirty="0" err="1"/>
              <a:t>Katwarn</a:t>
            </a:r>
            <a:r>
              <a:rPr lang="de-DE" dirty="0"/>
              <a:t> </a:t>
            </a:r>
            <a:r>
              <a:rPr lang="de-DE" dirty="0" err="1"/>
              <a:t>app</a:t>
            </a:r>
            <a:r>
              <a:rPr lang="de-DE" dirty="0"/>
              <a:t>. The </a:t>
            </a:r>
            <a:r>
              <a:rPr lang="de-DE" dirty="0" err="1"/>
              <a:t>Stop</a:t>
            </a:r>
            <a:r>
              <a:rPr lang="de-DE" dirty="0"/>
              <a:t> Corona </a:t>
            </a:r>
            <a:r>
              <a:rPr lang="de-DE" dirty="0" err="1"/>
              <a:t>app</a:t>
            </a:r>
            <a:r>
              <a:rPr lang="de-DE" dirty="0"/>
              <a:t> </a:t>
            </a:r>
            <a:r>
              <a:rPr lang="de-DE" dirty="0" err="1"/>
              <a:t>is</a:t>
            </a:r>
            <a:r>
              <a:rPr lang="de-DE" dirty="0"/>
              <a:t> </a:t>
            </a:r>
            <a:r>
              <a:rPr lang="de-DE" dirty="0" err="1"/>
              <a:t>controversial</a:t>
            </a:r>
            <a:r>
              <a:rPr lang="de-DE" dirty="0"/>
              <a:t> in </a:t>
            </a:r>
            <a:r>
              <a:rPr lang="de-DE" dirty="0" err="1"/>
              <a:t>the</a:t>
            </a:r>
            <a:r>
              <a:rPr lang="de-DE" dirty="0"/>
              <a:t> </a:t>
            </a:r>
            <a:r>
              <a:rPr lang="de-DE" dirty="0" err="1"/>
              <a:t>media</a:t>
            </a:r>
            <a:r>
              <a:rPr lang="de-DE" dirty="0"/>
              <a:t>, but </a:t>
            </a:r>
            <a:r>
              <a:rPr lang="de-DE" dirty="0" err="1"/>
              <a:t>it</a:t>
            </a:r>
            <a:r>
              <a:rPr lang="de-DE" dirty="0"/>
              <a:t> also </a:t>
            </a:r>
            <a:r>
              <a:rPr lang="de-DE" dirty="0" err="1"/>
              <a:t>has</a:t>
            </a:r>
            <a:r>
              <a:rPr lang="de-DE" dirty="0"/>
              <a:t> </a:t>
            </a:r>
            <a:r>
              <a:rPr lang="de-DE" dirty="0" err="1"/>
              <a:t>its</a:t>
            </a:r>
            <a:r>
              <a:rPr lang="de-DE" dirty="0"/>
              <a:t> </a:t>
            </a:r>
            <a:r>
              <a:rPr lang="de-DE" dirty="0" err="1"/>
              <a:t>advantages</a:t>
            </a:r>
            <a:r>
              <a:rPr lang="de-DE" dirty="0"/>
              <a:t>. </a:t>
            </a:r>
            <a:r>
              <a:rPr lang="de-DE" dirty="0" err="1"/>
              <a:t>Internationally</a:t>
            </a:r>
            <a:r>
              <a:rPr lang="de-DE" dirty="0"/>
              <a:t>, </a:t>
            </a:r>
            <a:r>
              <a:rPr lang="de-DE" dirty="0" err="1"/>
              <a:t>CellBroadcasting</a:t>
            </a:r>
            <a:r>
              <a:rPr lang="de-DE" dirty="0"/>
              <a:t> </a:t>
            </a:r>
            <a:r>
              <a:rPr lang="de-DE" dirty="0" err="1"/>
              <a:t>has</a:t>
            </a:r>
            <a:r>
              <a:rPr lang="de-DE" dirty="0"/>
              <a:t> </a:t>
            </a:r>
            <a:r>
              <a:rPr lang="de-DE" dirty="0" err="1"/>
              <a:t>proven</a:t>
            </a:r>
            <a:r>
              <a:rPr lang="de-DE" dirty="0"/>
              <a:t> </a:t>
            </a:r>
            <a:r>
              <a:rPr lang="de-DE" dirty="0" err="1"/>
              <a:t>itself</a:t>
            </a:r>
            <a:r>
              <a:rPr lang="de-DE" dirty="0"/>
              <a:t>. </a:t>
            </a:r>
            <a:r>
              <a:rPr lang="de-DE" dirty="0" err="1"/>
              <a:t>Here</a:t>
            </a:r>
            <a:r>
              <a:rPr lang="de-DE" dirty="0"/>
              <a:t> </a:t>
            </a:r>
            <a:r>
              <a:rPr lang="de-DE" dirty="0" err="1"/>
              <a:t>you</a:t>
            </a:r>
            <a:r>
              <a:rPr lang="de-DE" dirty="0"/>
              <a:t> </a:t>
            </a:r>
            <a:r>
              <a:rPr lang="de-DE" dirty="0" err="1"/>
              <a:t>get</a:t>
            </a:r>
            <a:r>
              <a:rPr lang="de-DE" dirty="0"/>
              <a:t> an </a:t>
            </a:r>
            <a:r>
              <a:rPr lang="de-DE" dirty="0" err="1"/>
              <a:t>automatic</a:t>
            </a:r>
            <a:r>
              <a:rPr lang="de-DE" dirty="0"/>
              <a:t> </a:t>
            </a:r>
            <a:r>
              <a:rPr lang="de-DE" dirty="0" err="1"/>
              <a:t>message</a:t>
            </a:r>
            <a:r>
              <a:rPr lang="de-DE" dirty="0"/>
              <a:t> </a:t>
            </a:r>
            <a:r>
              <a:rPr lang="de-DE" dirty="0" err="1"/>
              <a:t>from</a:t>
            </a:r>
            <a:r>
              <a:rPr lang="de-DE" dirty="0"/>
              <a:t> </a:t>
            </a:r>
            <a:r>
              <a:rPr lang="de-DE" dirty="0" err="1"/>
              <a:t>your</a:t>
            </a:r>
            <a:r>
              <a:rPr lang="de-DE" dirty="0"/>
              <a:t> mobile </a:t>
            </a:r>
            <a:r>
              <a:rPr lang="de-DE" dirty="0" err="1"/>
              <a:t>phone</a:t>
            </a:r>
            <a:r>
              <a:rPr lang="de-DE" dirty="0"/>
              <a:t> </a:t>
            </a:r>
            <a:r>
              <a:rPr lang="de-DE" dirty="0" err="1"/>
              <a:t>provider</a:t>
            </a:r>
            <a:r>
              <a:rPr lang="de-DE" dirty="0"/>
              <a:t> </a:t>
            </a:r>
            <a:r>
              <a:rPr lang="de-DE" dirty="0" err="1"/>
              <a:t>if</a:t>
            </a:r>
            <a:r>
              <a:rPr lang="de-DE" dirty="0"/>
              <a:t> an </a:t>
            </a:r>
            <a:r>
              <a:rPr lang="de-DE" dirty="0" err="1"/>
              <a:t>emergency</a:t>
            </a:r>
            <a:r>
              <a:rPr lang="de-DE" dirty="0"/>
              <a:t> </a:t>
            </a:r>
            <a:r>
              <a:rPr lang="de-DE" dirty="0" err="1"/>
              <a:t>occurs</a:t>
            </a:r>
            <a:r>
              <a:rPr lang="de-DE" dirty="0"/>
              <a:t> in </a:t>
            </a:r>
            <a:r>
              <a:rPr lang="de-DE" dirty="0" err="1"/>
              <a:t>the</a:t>
            </a:r>
            <a:r>
              <a:rPr lang="de-DE" dirty="0"/>
              <a:t> </a:t>
            </a:r>
            <a:r>
              <a:rPr lang="de-DE" dirty="0" err="1"/>
              <a:t>area</a:t>
            </a:r>
            <a:r>
              <a:rPr lang="de-DE" dirty="0"/>
              <a:t> </a:t>
            </a:r>
            <a:r>
              <a:rPr lang="de-DE" dirty="0" err="1"/>
              <a:t>where</a:t>
            </a:r>
            <a:r>
              <a:rPr lang="de-DE" dirty="0"/>
              <a:t> </a:t>
            </a:r>
            <a:r>
              <a:rPr lang="de-DE" dirty="0" err="1"/>
              <a:t>you</a:t>
            </a:r>
            <a:r>
              <a:rPr lang="de-DE" dirty="0"/>
              <a:t> </a:t>
            </a:r>
            <a:r>
              <a:rPr lang="de-DE" dirty="0" err="1"/>
              <a:t>are</a:t>
            </a:r>
            <a:r>
              <a:rPr lang="de-DE" dirty="0"/>
              <a:t> at </a:t>
            </a:r>
            <a:r>
              <a:rPr lang="de-DE" dirty="0" err="1"/>
              <a:t>the</a:t>
            </a:r>
            <a:r>
              <a:rPr lang="de-DE" dirty="0"/>
              <a:t> </a:t>
            </a:r>
            <a:r>
              <a:rPr lang="de-DE" dirty="0" err="1"/>
              <a:t>moment</a:t>
            </a:r>
            <a:r>
              <a:rPr lang="de-DE" dirty="0"/>
              <a:t>. </a:t>
            </a:r>
          </a:p>
          <a:p>
            <a:endParaRPr lang="de-DE" dirty="0"/>
          </a:p>
          <a:p>
            <a:r>
              <a:rPr lang="de-DE" dirty="0" err="1"/>
              <a:t>We</a:t>
            </a:r>
            <a:r>
              <a:rPr lang="de-DE" dirty="0"/>
              <a:t> </a:t>
            </a:r>
            <a:r>
              <a:rPr lang="de-DE" dirty="0" err="1"/>
              <a:t>are</a:t>
            </a:r>
            <a:r>
              <a:rPr lang="de-DE" dirty="0"/>
              <a:t> </a:t>
            </a:r>
            <a:r>
              <a:rPr lang="de-DE" dirty="0" err="1"/>
              <a:t>becoming</a:t>
            </a:r>
            <a:r>
              <a:rPr lang="de-DE" dirty="0"/>
              <a:t> </a:t>
            </a:r>
            <a:r>
              <a:rPr lang="de-DE" dirty="0" err="1"/>
              <a:t>more</a:t>
            </a:r>
            <a:r>
              <a:rPr lang="de-DE" dirty="0"/>
              <a:t> vulnerable </a:t>
            </a:r>
            <a:r>
              <a:rPr lang="de-DE" dirty="0" err="1"/>
              <a:t>as</a:t>
            </a:r>
            <a:r>
              <a:rPr lang="de-DE" dirty="0"/>
              <a:t> a </a:t>
            </a:r>
            <a:r>
              <a:rPr lang="de-DE" dirty="0" err="1"/>
              <a:t>society</a:t>
            </a:r>
            <a:r>
              <a:rPr lang="de-DE" dirty="0"/>
              <a:t>. </a:t>
            </a:r>
            <a:r>
              <a:rPr lang="de-DE" dirty="0" err="1"/>
              <a:t>One</a:t>
            </a:r>
            <a:r>
              <a:rPr lang="de-DE" dirty="0"/>
              <a:t> </a:t>
            </a:r>
            <a:r>
              <a:rPr lang="de-DE" dirty="0" err="1"/>
              <a:t>main</a:t>
            </a:r>
            <a:r>
              <a:rPr lang="de-DE" dirty="0"/>
              <a:t> </a:t>
            </a:r>
            <a:r>
              <a:rPr lang="de-DE" dirty="0" err="1"/>
              <a:t>factor</a:t>
            </a:r>
            <a:r>
              <a:rPr lang="de-DE" dirty="0"/>
              <a:t> </a:t>
            </a:r>
            <a:r>
              <a:rPr lang="de-DE" dirty="0" err="1"/>
              <a:t>for</a:t>
            </a:r>
            <a:r>
              <a:rPr lang="de-DE" dirty="0"/>
              <a:t> </a:t>
            </a:r>
            <a:r>
              <a:rPr lang="de-DE" dirty="0" err="1"/>
              <a:t>this</a:t>
            </a:r>
            <a:r>
              <a:rPr lang="de-DE" dirty="0"/>
              <a:t> </a:t>
            </a:r>
            <a:r>
              <a:rPr lang="de-DE" dirty="0" err="1"/>
              <a:t>is</a:t>
            </a:r>
            <a:r>
              <a:rPr lang="de-DE" dirty="0"/>
              <a:t> </a:t>
            </a:r>
            <a:r>
              <a:rPr lang="de-DE" dirty="0" err="1"/>
              <a:t>certainly</a:t>
            </a:r>
            <a:r>
              <a:rPr lang="de-DE" dirty="0"/>
              <a:t> </a:t>
            </a:r>
            <a:r>
              <a:rPr lang="de-DE" dirty="0" err="1"/>
              <a:t>people's</a:t>
            </a:r>
            <a:r>
              <a:rPr lang="de-DE" dirty="0"/>
              <a:t> </a:t>
            </a:r>
            <a:r>
              <a:rPr lang="de-DE" dirty="0" err="1"/>
              <a:t>fully</a:t>
            </a:r>
            <a:r>
              <a:rPr lang="de-DE" dirty="0"/>
              <a:t> </a:t>
            </a:r>
            <a:r>
              <a:rPr lang="de-DE" dirty="0" err="1"/>
              <a:t>comprehensive</a:t>
            </a:r>
            <a:r>
              <a:rPr lang="de-DE" dirty="0"/>
              <a:t> </a:t>
            </a:r>
            <a:r>
              <a:rPr lang="de-DE" dirty="0" err="1"/>
              <a:t>mentality</a:t>
            </a:r>
            <a:r>
              <a:rPr lang="de-DE" dirty="0"/>
              <a:t>. The classic Austrian </a:t>
            </a:r>
            <a:r>
              <a:rPr lang="de-DE" dirty="0" err="1"/>
              <a:t>likes</a:t>
            </a:r>
            <a:r>
              <a:rPr lang="de-DE" dirty="0"/>
              <a:t> </a:t>
            </a:r>
            <a:r>
              <a:rPr lang="de-DE" dirty="0" err="1"/>
              <a:t>to</a:t>
            </a:r>
            <a:r>
              <a:rPr lang="de-DE" dirty="0"/>
              <a:t> </a:t>
            </a:r>
            <a:r>
              <a:rPr lang="de-DE" dirty="0" err="1"/>
              <a:t>rest</a:t>
            </a:r>
            <a:r>
              <a:rPr lang="de-DE" dirty="0"/>
              <a:t> on </a:t>
            </a:r>
            <a:r>
              <a:rPr lang="de-DE" dirty="0" err="1"/>
              <a:t>his</a:t>
            </a:r>
            <a:r>
              <a:rPr lang="de-DE" dirty="0"/>
              <a:t> </a:t>
            </a:r>
            <a:r>
              <a:rPr lang="de-DE" dirty="0" err="1"/>
              <a:t>laurels</a:t>
            </a:r>
            <a:r>
              <a:rPr lang="de-DE" dirty="0"/>
              <a:t> in </a:t>
            </a:r>
            <a:r>
              <a:rPr lang="de-DE" dirty="0" err="1"/>
              <a:t>the</a:t>
            </a:r>
            <a:r>
              <a:rPr lang="de-DE" dirty="0"/>
              <a:t> </a:t>
            </a:r>
            <a:r>
              <a:rPr lang="de-DE" dirty="0" err="1"/>
              <a:t>affluent</a:t>
            </a:r>
            <a:r>
              <a:rPr lang="de-DE" dirty="0"/>
              <a:t> </a:t>
            </a:r>
            <a:r>
              <a:rPr lang="de-DE" dirty="0" err="1"/>
              <a:t>society</a:t>
            </a:r>
            <a:r>
              <a:rPr lang="de-DE" dirty="0"/>
              <a:t> in </a:t>
            </a:r>
            <a:r>
              <a:rPr lang="de-DE" dirty="0" err="1"/>
              <a:t>which</a:t>
            </a:r>
            <a:r>
              <a:rPr lang="de-DE" dirty="0"/>
              <a:t> </a:t>
            </a:r>
            <a:r>
              <a:rPr lang="de-DE" dirty="0" err="1"/>
              <a:t>we</a:t>
            </a:r>
            <a:r>
              <a:rPr lang="de-DE" dirty="0"/>
              <a:t> live. The </a:t>
            </a:r>
            <a:r>
              <a:rPr lang="de-DE" dirty="0" err="1"/>
              <a:t>state</a:t>
            </a:r>
            <a:r>
              <a:rPr lang="de-DE" dirty="0"/>
              <a:t> </a:t>
            </a:r>
            <a:r>
              <a:rPr lang="de-DE" dirty="0" err="1"/>
              <a:t>and</a:t>
            </a:r>
            <a:r>
              <a:rPr lang="de-DE" dirty="0"/>
              <a:t> </a:t>
            </a:r>
            <a:r>
              <a:rPr lang="de-DE" dirty="0" err="1"/>
              <a:t>the</a:t>
            </a:r>
            <a:r>
              <a:rPr lang="de-DE" dirty="0"/>
              <a:t> </a:t>
            </a:r>
            <a:r>
              <a:rPr lang="de-DE" dirty="0" err="1"/>
              <a:t>authorities</a:t>
            </a:r>
            <a:r>
              <a:rPr lang="de-DE" dirty="0"/>
              <a:t> </a:t>
            </a:r>
            <a:r>
              <a:rPr lang="de-DE" dirty="0" err="1"/>
              <a:t>have</a:t>
            </a:r>
            <a:r>
              <a:rPr lang="de-DE" dirty="0"/>
              <a:t> </a:t>
            </a:r>
            <a:r>
              <a:rPr lang="de-DE" dirty="0" err="1"/>
              <a:t>created</a:t>
            </a:r>
            <a:r>
              <a:rPr lang="de-DE" dirty="0"/>
              <a:t> </a:t>
            </a:r>
            <a:r>
              <a:rPr lang="de-DE" dirty="0" err="1"/>
              <a:t>sufficient</a:t>
            </a:r>
            <a:r>
              <a:rPr lang="de-DE" dirty="0"/>
              <a:t> </a:t>
            </a:r>
            <a:r>
              <a:rPr lang="de-DE" dirty="0" err="1"/>
              <a:t>precautions</a:t>
            </a:r>
            <a:r>
              <a:rPr lang="de-DE" dirty="0"/>
              <a:t> so </a:t>
            </a:r>
            <a:r>
              <a:rPr lang="de-DE" dirty="0" err="1"/>
              <a:t>that</a:t>
            </a:r>
            <a:r>
              <a:rPr lang="de-DE" dirty="0"/>
              <a:t> </a:t>
            </a:r>
            <a:r>
              <a:rPr lang="de-DE" dirty="0" err="1"/>
              <a:t>you</a:t>
            </a:r>
            <a:r>
              <a:rPr lang="de-DE" dirty="0"/>
              <a:t> </a:t>
            </a:r>
            <a:r>
              <a:rPr lang="de-DE" dirty="0" err="1"/>
              <a:t>don't</a:t>
            </a:r>
            <a:r>
              <a:rPr lang="de-DE" dirty="0"/>
              <a:t> </a:t>
            </a:r>
            <a:r>
              <a:rPr lang="de-DE" dirty="0" err="1"/>
              <a:t>have</a:t>
            </a:r>
            <a:r>
              <a:rPr lang="de-DE" dirty="0"/>
              <a:t> </a:t>
            </a:r>
            <a:r>
              <a:rPr lang="de-DE" dirty="0" err="1"/>
              <a:t>to</a:t>
            </a:r>
            <a:r>
              <a:rPr lang="de-DE" dirty="0"/>
              <a:t> </a:t>
            </a:r>
            <a:r>
              <a:rPr lang="de-DE" dirty="0" err="1"/>
              <a:t>share</a:t>
            </a:r>
            <a:r>
              <a:rPr lang="de-DE" dirty="0"/>
              <a:t> </a:t>
            </a:r>
            <a:r>
              <a:rPr lang="de-DE" dirty="0" err="1"/>
              <a:t>the</a:t>
            </a:r>
            <a:r>
              <a:rPr lang="de-DE" dirty="0"/>
              <a:t> </a:t>
            </a:r>
            <a:r>
              <a:rPr lang="de-DE" dirty="0" err="1"/>
              <a:t>risk</a:t>
            </a:r>
            <a:r>
              <a:rPr lang="de-DE" dirty="0"/>
              <a:t> </a:t>
            </a:r>
            <a:r>
              <a:rPr lang="de-DE" dirty="0" err="1"/>
              <a:t>or</a:t>
            </a:r>
            <a:r>
              <a:rPr lang="de-DE" dirty="0"/>
              <a:t> </a:t>
            </a:r>
            <a:r>
              <a:rPr lang="de-DE" dirty="0" err="1"/>
              <a:t>make</a:t>
            </a:r>
            <a:r>
              <a:rPr lang="de-DE" dirty="0"/>
              <a:t> </a:t>
            </a:r>
            <a:r>
              <a:rPr lang="de-DE" dirty="0" err="1"/>
              <a:t>provisions</a:t>
            </a:r>
            <a:r>
              <a:rPr lang="de-DE" dirty="0"/>
              <a:t> </a:t>
            </a:r>
            <a:r>
              <a:rPr lang="de-DE" dirty="0" err="1"/>
              <a:t>for</a:t>
            </a:r>
            <a:r>
              <a:rPr lang="de-DE" dirty="0"/>
              <a:t> </a:t>
            </a:r>
            <a:r>
              <a:rPr lang="de-DE" dirty="0" err="1"/>
              <a:t>yourself</a:t>
            </a:r>
            <a:r>
              <a:rPr lang="de-DE" dirty="0"/>
              <a:t>. </a:t>
            </a:r>
            <a:r>
              <a:rPr lang="de-DE" dirty="0" err="1"/>
              <a:t>If</a:t>
            </a:r>
            <a:r>
              <a:rPr lang="de-DE" dirty="0"/>
              <a:t> </a:t>
            </a:r>
            <a:r>
              <a:rPr lang="de-DE" dirty="0" err="1"/>
              <a:t>there</a:t>
            </a:r>
            <a:r>
              <a:rPr lang="de-DE" dirty="0"/>
              <a:t> </a:t>
            </a:r>
            <a:r>
              <a:rPr lang="de-DE" dirty="0" err="1"/>
              <a:t>is</a:t>
            </a:r>
            <a:r>
              <a:rPr lang="de-DE" dirty="0"/>
              <a:t> a </a:t>
            </a:r>
            <a:r>
              <a:rPr lang="de-DE" dirty="0" err="1"/>
              <a:t>fire</a:t>
            </a:r>
            <a:r>
              <a:rPr lang="de-DE" dirty="0"/>
              <a:t>, </a:t>
            </a:r>
            <a:r>
              <a:rPr lang="de-DE" dirty="0" err="1"/>
              <a:t>the</a:t>
            </a:r>
            <a:r>
              <a:rPr lang="de-DE" dirty="0"/>
              <a:t> </a:t>
            </a:r>
            <a:r>
              <a:rPr lang="de-DE" dirty="0" err="1"/>
              <a:t>fire</a:t>
            </a:r>
            <a:r>
              <a:rPr lang="de-DE" dirty="0"/>
              <a:t> </a:t>
            </a:r>
            <a:r>
              <a:rPr lang="de-DE" dirty="0" err="1"/>
              <a:t>brigade</a:t>
            </a:r>
            <a:r>
              <a:rPr lang="de-DE" dirty="0"/>
              <a:t> </a:t>
            </a:r>
            <a:r>
              <a:rPr lang="de-DE" dirty="0" err="1"/>
              <a:t>comes</a:t>
            </a:r>
            <a:r>
              <a:rPr lang="de-DE" dirty="0"/>
              <a:t>. </a:t>
            </a:r>
            <a:r>
              <a:rPr lang="de-DE" dirty="0" err="1"/>
              <a:t>If</a:t>
            </a:r>
            <a:r>
              <a:rPr lang="de-DE" dirty="0"/>
              <a:t> </a:t>
            </a:r>
            <a:r>
              <a:rPr lang="de-DE" dirty="0" err="1"/>
              <a:t>there</a:t>
            </a:r>
            <a:r>
              <a:rPr lang="de-DE" dirty="0"/>
              <a:t> </a:t>
            </a:r>
            <a:r>
              <a:rPr lang="de-DE" dirty="0" err="1"/>
              <a:t>is</a:t>
            </a:r>
            <a:r>
              <a:rPr lang="de-DE" dirty="0"/>
              <a:t> a power </a:t>
            </a:r>
            <a:r>
              <a:rPr lang="de-DE" dirty="0" err="1"/>
              <a:t>failure</a:t>
            </a:r>
            <a:r>
              <a:rPr lang="de-DE" dirty="0"/>
              <a:t>, I </a:t>
            </a:r>
            <a:r>
              <a:rPr lang="de-DE" dirty="0" err="1"/>
              <a:t>assume</a:t>
            </a:r>
            <a:r>
              <a:rPr lang="de-DE" dirty="0"/>
              <a:t> </a:t>
            </a:r>
            <a:r>
              <a:rPr lang="de-DE" dirty="0" err="1"/>
              <a:t>that</a:t>
            </a:r>
            <a:r>
              <a:rPr lang="de-DE" dirty="0"/>
              <a:t> </a:t>
            </a:r>
            <a:r>
              <a:rPr lang="de-DE" dirty="0" err="1"/>
              <a:t>the</a:t>
            </a:r>
            <a:r>
              <a:rPr lang="de-DE" dirty="0"/>
              <a:t> power will </a:t>
            </a:r>
            <a:r>
              <a:rPr lang="de-DE" dirty="0" err="1"/>
              <a:t>be</a:t>
            </a:r>
            <a:r>
              <a:rPr lang="de-DE" dirty="0"/>
              <a:t> back on </a:t>
            </a:r>
            <a:r>
              <a:rPr lang="de-DE" dirty="0" err="1"/>
              <a:t>within</a:t>
            </a:r>
            <a:r>
              <a:rPr lang="de-DE" dirty="0"/>
              <a:t> a </a:t>
            </a:r>
            <a:r>
              <a:rPr lang="de-DE" dirty="0" err="1"/>
              <a:t>very</a:t>
            </a:r>
            <a:r>
              <a:rPr lang="de-DE" dirty="0"/>
              <a:t> </a:t>
            </a:r>
            <a:r>
              <a:rPr lang="de-DE" dirty="0" err="1"/>
              <a:t>short</a:t>
            </a:r>
            <a:r>
              <a:rPr lang="de-DE" dirty="0"/>
              <a:t> time. This </a:t>
            </a:r>
            <a:r>
              <a:rPr lang="de-DE" dirty="0" err="1"/>
              <a:t>attitude</a:t>
            </a:r>
            <a:r>
              <a:rPr lang="de-DE" dirty="0"/>
              <a:t> </a:t>
            </a:r>
            <a:r>
              <a:rPr lang="de-DE" dirty="0" err="1"/>
              <a:t>is</a:t>
            </a:r>
            <a:r>
              <a:rPr lang="de-DE" dirty="0"/>
              <a:t> a </a:t>
            </a:r>
            <a:r>
              <a:rPr lang="de-DE" dirty="0" err="1"/>
              <a:t>particular</a:t>
            </a:r>
            <a:r>
              <a:rPr lang="de-DE" dirty="0"/>
              <a:t> </a:t>
            </a:r>
            <a:r>
              <a:rPr lang="de-DE" dirty="0" err="1"/>
              <a:t>challenge</a:t>
            </a:r>
            <a:r>
              <a:rPr lang="de-DE" dirty="0"/>
              <a:t> in </a:t>
            </a:r>
            <a:r>
              <a:rPr lang="de-DE" dirty="0" err="1"/>
              <a:t>big</a:t>
            </a:r>
            <a:r>
              <a:rPr lang="de-DE" dirty="0"/>
              <a:t> </a:t>
            </a:r>
            <a:r>
              <a:rPr lang="de-DE" dirty="0" err="1"/>
              <a:t>cities</a:t>
            </a:r>
            <a:r>
              <a:rPr lang="de-DE" dirty="0"/>
              <a:t>, </a:t>
            </a:r>
            <a:r>
              <a:rPr lang="de-DE" dirty="0" err="1"/>
              <a:t>where</a:t>
            </a:r>
            <a:r>
              <a:rPr lang="de-DE" dirty="0"/>
              <a:t> </a:t>
            </a:r>
            <a:r>
              <a:rPr lang="de-DE" dirty="0" err="1"/>
              <a:t>many</a:t>
            </a:r>
            <a:r>
              <a:rPr lang="de-DE" dirty="0"/>
              <a:t> </a:t>
            </a:r>
            <a:r>
              <a:rPr lang="de-DE" dirty="0" err="1"/>
              <a:t>more</a:t>
            </a:r>
            <a:r>
              <a:rPr lang="de-DE" dirty="0"/>
              <a:t> </a:t>
            </a:r>
            <a:r>
              <a:rPr lang="de-DE" dirty="0" err="1"/>
              <a:t>people</a:t>
            </a:r>
            <a:r>
              <a:rPr lang="de-DE" dirty="0"/>
              <a:t> live in </a:t>
            </a:r>
            <a:r>
              <a:rPr lang="de-DE" dirty="0" err="1"/>
              <a:t>concentrated</a:t>
            </a:r>
            <a:r>
              <a:rPr lang="de-DE" dirty="0"/>
              <a:t> form </a:t>
            </a:r>
            <a:r>
              <a:rPr lang="de-DE" dirty="0" err="1"/>
              <a:t>than</a:t>
            </a:r>
            <a:r>
              <a:rPr lang="de-DE" dirty="0"/>
              <a:t> in </a:t>
            </a:r>
            <a:r>
              <a:rPr lang="de-DE" dirty="0" err="1"/>
              <a:t>the</a:t>
            </a:r>
            <a:r>
              <a:rPr lang="de-DE" dirty="0"/>
              <a:t> </a:t>
            </a:r>
            <a:r>
              <a:rPr lang="de-DE" dirty="0" err="1"/>
              <a:t>countryside</a:t>
            </a:r>
            <a:r>
              <a:rPr lang="de-DE" dirty="0"/>
              <a:t>. </a:t>
            </a:r>
          </a:p>
          <a:p>
            <a:endParaRPr lang="de-DE" dirty="0"/>
          </a:p>
          <a:p>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10</a:t>
            </a:fld>
            <a:endParaRPr lang="de-DE"/>
          </a:p>
        </p:txBody>
      </p:sp>
    </p:spTree>
    <p:extLst>
      <p:ext uri="{BB962C8B-B14F-4D97-AF65-F5344CB8AC3E}">
        <p14:creationId xmlns:p14="http://schemas.microsoft.com/office/powerpoint/2010/main" val="184705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Atocha</a:t>
            </a:r>
            <a:r>
              <a:rPr lang="de-DE" dirty="0"/>
              <a:t> – Madrid 11.03.2004</a:t>
            </a:r>
          </a:p>
        </p:txBody>
      </p:sp>
      <p:sp>
        <p:nvSpPr>
          <p:cNvPr id="4" name="Foliennummernplatzhalter 3"/>
          <p:cNvSpPr>
            <a:spLocks noGrp="1"/>
          </p:cNvSpPr>
          <p:nvPr>
            <p:ph type="sldNum" sz="quarter" idx="5"/>
          </p:nvPr>
        </p:nvSpPr>
        <p:spPr/>
        <p:txBody>
          <a:bodyPr/>
          <a:lstStyle/>
          <a:p>
            <a:fld id="{AFBD286B-CF7A-F54A-9569-31F1F1F606FA}" type="slidenum">
              <a:rPr lang="de-DE" smtClean="0"/>
              <a:t>11</a:t>
            </a:fld>
            <a:endParaRPr lang="de-DE"/>
          </a:p>
        </p:txBody>
      </p:sp>
    </p:spTree>
    <p:extLst>
      <p:ext uri="{BB962C8B-B14F-4D97-AF65-F5344CB8AC3E}">
        <p14:creationId xmlns:p14="http://schemas.microsoft.com/office/powerpoint/2010/main" val="223798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BD286B-CF7A-F54A-9569-31F1F1F606FA}" type="slidenum">
              <a:rPr lang="de-DE" smtClean="0"/>
              <a:t>12</a:t>
            </a:fld>
            <a:endParaRPr lang="de-DE"/>
          </a:p>
        </p:txBody>
      </p:sp>
    </p:spTree>
    <p:extLst>
      <p:ext uri="{BB962C8B-B14F-4D97-AF65-F5344CB8AC3E}">
        <p14:creationId xmlns:p14="http://schemas.microsoft.com/office/powerpoint/2010/main" val="65591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F4026-EC88-6E4A-A79A-5456ADE9E95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BDEA63E-A5BB-1545-BF9A-D5D4437C95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9C85FB1-77FF-8A4C-BFCF-997105F243F2}"/>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5" name="Fußzeilenplatzhalter 4">
            <a:extLst>
              <a:ext uri="{FF2B5EF4-FFF2-40B4-BE49-F238E27FC236}">
                <a16:creationId xmlns:a16="http://schemas.microsoft.com/office/drawing/2014/main" id="{C53876B5-8A34-194F-B443-92C8CEC4467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0E456B-9472-A04D-96A8-6F556AC8A239}"/>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190557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1D6E2-E6D6-C94E-A468-68DEC830482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49D84D3-BFB5-1E43-8CE5-58DB2D8789B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82605B-7A2E-6943-9168-7965230E0932}"/>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5" name="Fußzeilenplatzhalter 4">
            <a:extLst>
              <a:ext uri="{FF2B5EF4-FFF2-40B4-BE49-F238E27FC236}">
                <a16:creationId xmlns:a16="http://schemas.microsoft.com/office/drawing/2014/main" id="{9A455CB5-C0A9-AD43-82C9-EB586B7C26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7CA4B57-2418-EB41-AE6C-8F30C26F83C4}"/>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219729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C40E139-7D34-3B42-9037-11C1DCFF407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B25D8A5-A8DB-FD49-8CF1-BBC21A9758D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EF37E25-3D79-9444-9CD6-30ECC89A9815}"/>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5" name="Fußzeilenplatzhalter 4">
            <a:extLst>
              <a:ext uri="{FF2B5EF4-FFF2-40B4-BE49-F238E27FC236}">
                <a16:creationId xmlns:a16="http://schemas.microsoft.com/office/drawing/2014/main" id="{4925630D-594C-1542-ADCF-E37E1CA194D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E2E5D7-E895-154B-A649-8530F91D5B70}"/>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1428053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368" y="728664"/>
            <a:ext cx="11243007" cy="1654773"/>
          </a:xfrm>
        </p:spPr>
        <p:txBody>
          <a:bodyPr anchor="ctr"/>
          <a:lstStyle>
            <a:lvl1pPr>
              <a:defRPr sz="7333" b="0" i="0">
                <a:solidFill>
                  <a:schemeClr val="tx2"/>
                </a:solidFill>
                <a:latin typeface="Bebas Neue" charset="0"/>
                <a:ea typeface="Bebas Neue" charset="0"/>
                <a:cs typeface="Bebas Neue" charset="0"/>
              </a:defRPr>
            </a:lvl1pPr>
          </a:lstStyle>
          <a:p>
            <a:r>
              <a:rPr lang="en-US"/>
              <a:t>Click to edit Master title style</a:t>
            </a:r>
          </a:p>
        </p:txBody>
      </p:sp>
      <p:sp>
        <p:nvSpPr>
          <p:cNvPr id="10" name="Text Placeholder 9"/>
          <p:cNvSpPr>
            <a:spLocks noGrp="1"/>
          </p:cNvSpPr>
          <p:nvPr>
            <p:ph type="body" sz="quarter" idx="14" hasCustomPrompt="1"/>
          </p:nvPr>
        </p:nvSpPr>
        <p:spPr>
          <a:xfrm>
            <a:off x="478369" y="2889250"/>
            <a:ext cx="11242919" cy="3024271"/>
          </a:xfrm>
        </p:spPr>
        <p:txBody>
          <a:bodyPr>
            <a:noAutofit/>
          </a:bodyPr>
          <a:lstStyle>
            <a:lvl1pPr marL="0" indent="0">
              <a:lnSpc>
                <a:spcPct val="95000"/>
              </a:lnSpc>
              <a:spcAft>
                <a:spcPts val="0"/>
              </a:spcAft>
              <a:buFont typeface="Arial" panose="020B0604020202020204" pitchFamily="34" charset="0"/>
              <a:buChar char="​"/>
              <a:defRPr sz="2800" b="1">
                <a:solidFill>
                  <a:schemeClr val="accent1"/>
                </a:solidFill>
                <a:latin typeface="+mj-lt"/>
              </a:defRPr>
            </a:lvl1pPr>
            <a:lvl2pPr marL="0" indent="0">
              <a:lnSpc>
                <a:spcPct val="95000"/>
              </a:lnSpc>
              <a:spcBef>
                <a:spcPts val="267"/>
              </a:spcBef>
              <a:spcAft>
                <a:spcPts val="0"/>
              </a:spcAft>
              <a:buFont typeface="Arial" charset="0"/>
              <a:buNone/>
              <a:tabLst/>
              <a:defRPr sz="2000" b="1">
                <a:solidFill>
                  <a:schemeClr val="tx2">
                    <a:lumMod val="75000"/>
                  </a:schemeClr>
                </a:solidFill>
                <a:latin typeface="+mj-lt"/>
              </a:defRPr>
            </a:lvl2pPr>
            <a:lvl3pPr marL="476239" indent="-239178">
              <a:lnSpc>
                <a:spcPct val="95000"/>
              </a:lnSpc>
              <a:spcBef>
                <a:spcPts val="0"/>
              </a:spcBef>
              <a:spcAft>
                <a:spcPts val="267"/>
              </a:spcAft>
              <a:buFont typeface="Arial" charset="0"/>
              <a:buChar char="•"/>
              <a:tabLst/>
              <a:defRPr sz="2000">
                <a:solidFill>
                  <a:schemeClr val="tx2">
                    <a:lumMod val="75000"/>
                  </a:schemeClr>
                </a:solidFill>
                <a:latin typeface="+mj-lt"/>
              </a:defRPr>
            </a:lvl3pPr>
            <a:lvl4pPr marL="715415" indent="-239178">
              <a:lnSpc>
                <a:spcPct val="95000"/>
              </a:lnSpc>
              <a:spcBef>
                <a:spcPts val="0"/>
              </a:spcBef>
              <a:spcAft>
                <a:spcPts val="267"/>
              </a:spcAft>
              <a:buFont typeface="Arial" charset="0"/>
              <a:buChar char="•"/>
              <a:tabLst/>
              <a:defRPr sz="1600">
                <a:solidFill>
                  <a:schemeClr val="tx2"/>
                </a:solidFill>
                <a:latin typeface="+mj-lt"/>
              </a:defRPr>
            </a:lvl4pPr>
            <a:lvl5pPr marL="954593" indent="-239178">
              <a:lnSpc>
                <a:spcPct val="95000"/>
              </a:lnSpc>
              <a:spcBef>
                <a:spcPts val="0"/>
              </a:spcBef>
              <a:spcAft>
                <a:spcPts val="267"/>
              </a:spcAft>
              <a:buFont typeface="Arial" charset="0"/>
              <a:buChar char="•"/>
              <a:tabLst/>
              <a:defRPr sz="1400">
                <a:solidFill>
                  <a:schemeClr val="tx2"/>
                </a:solidFill>
                <a:latin typeface="+mj-lt"/>
              </a:defRPr>
            </a:lvl5pPr>
            <a:lvl6pPr marL="476239" indent="-228594">
              <a:spcBef>
                <a:spcPts val="267"/>
              </a:spcBef>
              <a:buFont typeface="Arial" charset="0"/>
              <a:buChar char="•"/>
              <a:tabLst/>
              <a:defRPr sz="1867" b="0">
                <a:solidFill>
                  <a:schemeClr val="tx2">
                    <a:lumMod val="75000"/>
                  </a:schemeClr>
                </a:solidFill>
              </a:defRPr>
            </a:lvl6pPr>
            <a:lvl7pPr marL="715415" indent="-228594">
              <a:spcBef>
                <a:spcPts val="267"/>
              </a:spcBef>
              <a:spcAft>
                <a:spcPts val="0"/>
              </a:spcAft>
              <a:buFont typeface="Arial" charset="0"/>
              <a:buChar char="•"/>
              <a:tabLst/>
              <a:defRPr sz="1600">
                <a:solidFill>
                  <a:schemeClr val="tx2"/>
                </a:solidFill>
              </a:defRPr>
            </a:lvl7pPr>
            <a:lvl8pPr marL="586301" indent="-228594">
              <a:buFont typeface="Arial" charset="0"/>
              <a:buChar char="•"/>
              <a:tabLst/>
              <a:defRPr>
                <a:solidFill>
                  <a:schemeClr val="tx2"/>
                </a:solidFill>
              </a:defRPr>
            </a:lvl8pPr>
            <a:lvl9pPr marL="1015975" indent="-279393">
              <a:spcBef>
                <a:spcPts val="267"/>
              </a:spcBef>
              <a:spcAft>
                <a:spcPts val="0"/>
              </a:spcAft>
              <a:buFont typeface="Arial" charset="0"/>
              <a:buChar char="•"/>
              <a:tabLst/>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773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839634" y="6489702"/>
            <a:ext cx="4512733" cy="231775"/>
          </a:xfrm>
          <a:prstGeom prst="rect">
            <a:avLst/>
          </a:prstGeom>
        </p:spPr>
        <p:txBody>
          <a:bodyPr vert="horz" lIns="0" tIns="0" rIns="0" bIns="0" rtlCol="0" anchor="ctr"/>
          <a:lstStyle>
            <a:lvl1pPr algn="ctr">
              <a:defRPr sz="1067">
                <a:solidFill>
                  <a:schemeClr val="tx2">
                    <a:lumMod val="60000"/>
                    <a:lumOff val="40000"/>
                  </a:schemeClr>
                </a:solidFill>
              </a:defRPr>
            </a:lvl1pPr>
          </a:lstStyle>
          <a:p>
            <a:endParaRPr lang="en-GB"/>
          </a:p>
        </p:txBody>
      </p:sp>
      <p:sp>
        <p:nvSpPr>
          <p:cNvPr id="5" name="Slide Number Placeholder 30"/>
          <p:cNvSpPr>
            <a:spLocks noGrp="1"/>
          </p:cNvSpPr>
          <p:nvPr>
            <p:ph type="sldNum" sz="quarter" idx="4"/>
          </p:nvPr>
        </p:nvSpPr>
        <p:spPr>
          <a:xfrm>
            <a:off x="469526" y="6489700"/>
            <a:ext cx="549604" cy="239323"/>
          </a:xfrm>
          <a:prstGeom prst="rect">
            <a:avLst/>
          </a:prstGeom>
        </p:spPr>
        <p:txBody>
          <a:bodyPr vert="horz" lIns="0" tIns="0" rIns="0" bIns="0" rtlCol="0" anchor="ctr"/>
          <a:lstStyle>
            <a:lvl1pPr algn="l">
              <a:defRPr sz="1067">
                <a:solidFill>
                  <a:schemeClr val="tx2">
                    <a:lumMod val="60000"/>
                    <a:lumOff val="40000"/>
                  </a:schemeClr>
                </a:solidFill>
              </a:defRPr>
            </a:lvl1pPr>
          </a:lstStyle>
          <a:p>
            <a:fld id="{F4669F32-90E1-ED4F-B6D9-07697D6A4E9E}" type="slidenum">
              <a:rPr lang="en-GB" smtClean="0"/>
              <a:pPr/>
              <a:t>‹Nr.›</a:t>
            </a:fld>
            <a:endParaRPr lang="en-GB"/>
          </a:p>
        </p:txBody>
      </p:sp>
      <p:sp>
        <p:nvSpPr>
          <p:cNvPr id="7" name="Title 1"/>
          <p:cNvSpPr>
            <a:spLocks noGrp="1"/>
          </p:cNvSpPr>
          <p:nvPr>
            <p:ph type="title" hasCustomPrompt="1"/>
          </p:nvPr>
        </p:nvSpPr>
        <p:spPr>
          <a:xfrm>
            <a:off x="480000" y="368300"/>
            <a:ext cx="11232000" cy="853017"/>
          </a:xfrm>
        </p:spPr>
        <p:txBody>
          <a:bodyPr/>
          <a:lstStyle>
            <a:lvl1pPr>
              <a:defRPr b="0" i="0">
                <a:latin typeface="Bebas Neue" charset="0"/>
                <a:ea typeface="Bebas Neue" charset="0"/>
                <a:cs typeface="Bebas Neue" charset="0"/>
              </a:defRPr>
            </a:lvl1pPr>
          </a:lstStyle>
          <a:p>
            <a:r>
              <a:rPr lang="en-US"/>
              <a:t>click to edit master title style</a:t>
            </a:r>
          </a:p>
        </p:txBody>
      </p:sp>
      <p:sp>
        <p:nvSpPr>
          <p:cNvPr id="9" name="Text Placeholder 2"/>
          <p:cNvSpPr>
            <a:spLocks noGrp="1"/>
          </p:cNvSpPr>
          <p:nvPr>
            <p:ph type="body" idx="28" hasCustomPrompt="1"/>
          </p:nvPr>
        </p:nvSpPr>
        <p:spPr>
          <a:xfrm>
            <a:off x="480000" y="1221319"/>
            <a:ext cx="11232000" cy="336549"/>
          </a:xfrm>
        </p:spPr>
        <p:txBody>
          <a:bodyPr anchor="t"/>
          <a:lstStyle>
            <a:lvl1pPr marL="0" indent="0">
              <a:lnSpc>
                <a:spcPct val="85000"/>
              </a:lnSpc>
              <a:spcBef>
                <a:spcPts val="0"/>
              </a:spcBef>
              <a:spcAft>
                <a:spcPts val="0"/>
              </a:spcAft>
              <a:buNone/>
              <a:defRPr sz="2267" b="1">
                <a:solidFill>
                  <a:schemeClr val="accent1"/>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Table style</a:t>
            </a:r>
          </a:p>
        </p:txBody>
      </p:sp>
    </p:spTree>
    <p:extLst>
      <p:ext uri="{BB962C8B-B14F-4D97-AF65-F5344CB8AC3E}">
        <p14:creationId xmlns:p14="http://schemas.microsoft.com/office/powerpoint/2010/main" val="190633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re et conten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4001" y="1536000"/>
            <a:ext cx="11279115" cy="4320000"/>
          </a:xfrm>
        </p:spPr>
        <p:txBody>
          <a:bodyPr>
            <a:normAutofit/>
          </a:bodyPr>
          <a:lstStyle>
            <a:lvl1pPr>
              <a:defRPr sz="2400">
                <a:latin typeface="Arial"/>
                <a:cs typeface="Arial"/>
              </a:defRPr>
            </a:lvl1pPr>
            <a:lvl2pPr>
              <a:defRPr sz="2133">
                <a:latin typeface="Arial"/>
                <a:cs typeface="Arial"/>
              </a:defRPr>
            </a:lvl2pPr>
            <a:lvl3pPr>
              <a:defRPr sz="1867">
                <a:latin typeface="Arial"/>
                <a:cs typeface="Arial"/>
              </a:defRPr>
            </a:lvl3pPr>
            <a:lvl4pPr>
              <a:defRPr sz="2400">
                <a:latin typeface="Arial"/>
                <a:cs typeface="Arial"/>
              </a:defRPr>
            </a:lvl4pPr>
            <a:lvl5pPr>
              <a:defRPr sz="2133">
                <a:latin typeface="Arial"/>
                <a:cs typeface="Arial"/>
              </a:defRPr>
            </a:lvl5pPr>
          </a:lstStyle>
          <a:p>
            <a:pPr lvl="0"/>
            <a:r>
              <a:rPr lang="en-US"/>
              <a:t>Click to edit Master text styles</a:t>
            </a:r>
          </a:p>
          <a:p>
            <a:pPr lvl="1"/>
            <a:r>
              <a:rPr lang="en-US"/>
              <a:t>Second level</a:t>
            </a:r>
          </a:p>
          <a:p>
            <a:pPr lvl="2"/>
            <a:r>
              <a:rPr lang="en-US"/>
              <a:t>Third level</a:t>
            </a:r>
          </a:p>
        </p:txBody>
      </p:sp>
      <p:sp>
        <p:nvSpPr>
          <p:cNvPr id="7" name="Footer Placeholder 6"/>
          <p:cNvSpPr>
            <a:spLocks noGrp="1"/>
          </p:cNvSpPr>
          <p:nvPr>
            <p:ph type="ftr" sz="quarter" idx="11"/>
          </p:nvPr>
        </p:nvSpPr>
        <p:spPr>
          <a:xfrm>
            <a:off x="4800000" y="6288000"/>
            <a:ext cx="5520000" cy="240000"/>
          </a:xfrm>
        </p:spPr>
        <p:txBody>
          <a:bodyPr/>
          <a:lstStyle>
            <a:lvl1pPr>
              <a:defRPr>
                <a:solidFill>
                  <a:schemeClr val="bg1"/>
                </a:solidFill>
              </a:defRPr>
            </a:lvl1pPr>
          </a:lstStyle>
          <a:p>
            <a:endParaRPr lang="en-US"/>
          </a:p>
        </p:txBody>
      </p:sp>
      <p:sp>
        <p:nvSpPr>
          <p:cNvPr id="8" name="Slide Number Placeholder 7"/>
          <p:cNvSpPr>
            <a:spLocks noGrp="1"/>
          </p:cNvSpPr>
          <p:nvPr>
            <p:ph type="sldNum" sz="quarter" idx="12"/>
          </p:nvPr>
        </p:nvSpPr>
        <p:spPr>
          <a:xfrm>
            <a:off x="10703116" y="6288000"/>
            <a:ext cx="960000" cy="240000"/>
          </a:xfrm>
        </p:spPr>
        <p:txBody>
          <a:bodyPr/>
          <a:lstStyle>
            <a:lvl1pPr algn="r">
              <a:defRPr>
                <a:solidFill>
                  <a:schemeClr val="bg1"/>
                </a:solidFill>
              </a:defRPr>
            </a:lvl1pPr>
          </a:lstStyle>
          <a:p>
            <a:pPr>
              <a:defRPr/>
            </a:pPr>
            <a:fld id="{6DC00E11-1B0A-A541-ACEC-A8CD1341FED3}" type="slidenum">
              <a:rPr lang="fr-FR" smtClean="0"/>
              <a:pPr>
                <a:defRPr/>
              </a:pPr>
              <a:t>‹Nr.›</a:t>
            </a:fld>
            <a:endParaRPr lang="fr-FR"/>
          </a:p>
        </p:txBody>
      </p:sp>
      <p:sp>
        <p:nvSpPr>
          <p:cNvPr id="9" name="Title 8"/>
          <p:cNvSpPr>
            <a:spLocks noGrp="1"/>
          </p:cNvSpPr>
          <p:nvPr>
            <p:ph type="title"/>
          </p:nvPr>
        </p:nvSpPr>
        <p:spPr>
          <a:xfrm>
            <a:off x="383921" y="384000"/>
            <a:ext cx="11280076" cy="960000"/>
          </a:xfrm>
        </p:spPr>
        <p:txBody>
          <a:bodyPr/>
          <a:lstStyle/>
          <a:p>
            <a:r>
              <a:rPr lang="en-US"/>
              <a:t>Click to edit Master title style</a:t>
            </a:r>
          </a:p>
        </p:txBody>
      </p:sp>
    </p:spTree>
    <p:extLst>
      <p:ext uri="{BB962C8B-B14F-4D97-AF65-F5344CB8AC3E}">
        <p14:creationId xmlns:p14="http://schemas.microsoft.com/office/powerpoint/2010/main" val="3205213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Text Placeholder 2"/>
          <p:cNvSpPr>
            <a:spLocks noGrp="1"/>
          </p:cNvSpPr>
          <p:nvPr>
            <p:ph type="body" idx="14"/>
          </p:nvPr>
        </p:nvSpPr>
        <p:spPr>
          <a:xfrm>
            <a:off x="2112432" y="1439863"/>
            <a:ext cx="9560985" cy="4844589"/>
          </a:xfrm>
        </p:spPr>
        <p:txBody>
          <a:bodyPr/>
          <a:lstStyle>
            <a:lvl1pPr>
              <a:defRPr sz="2133"/>
            </a:lvl1pPr>
            <a:lvl2pPr>
              <a:defRPr sz="2133"/>
            </a:lvl2pPr>
            <a:lvl3pPr>
              <a:defRPr sz="2133"/>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5"/>
          </p:nvPr>
        </p:nvSpPr>
        <p:spPr/>
        <p:txBody>
          <a:bodyPr/>
          <a:lstStyle/>
          <a:p>
            <a:pPr>
              <a:defRPr/>
            </a:pPr>
            <a:endParaRPr lang="fr-FR" dirty="0"/>
          </a:p>
        </p:txBody>
      </p:sp>
      <p:sp>
        <p:nvSpPr>
          <p:cNvPr id="5" name="Footer Placeholder 4"/>
          <p:cNvSpPr>
            <a:spLocks noGrp="1"/>
          </p:cNvSpPr>
          <p:nvPr>
            <p:ph type="ftr" sz="quarter" idx="16"/>
          </p:nvPr>
        </p:nvSpPr>
        <p:spPr/>
        <p:txBody>
          <a:bodyPr/>
          <a:lstStyle/>
          <a:p>
            <a:pPr>
              <a:defRPr/>
            </a:pPr>
            <a:endParaRPr lang="fr-FR" dirty="0"/>
          </a:p>
        </p:txBody>
      </p:sp>
      <p:sp>
        <p:nvSpPr>
          <p:cNvPr id="7" name="Slide Number Placeholder 6"/>
          <p:cNvSpPr>
            <a:spLocks noGrp="1"/>
          </p:cNvSpPr>
          <p:nvPr>
            <p:ph type="sldNum" sz="quarter" idx="17"/>
          </p:nvPr>
        </p:nvSpPr>
        <p:spPr/>
        <p:txBody>
          <a:bodyPr/>
          <a:lstStyle/>
          <a:p>
            <a:pPr>
              <a:defRPr/>
            </a:pPr>
            <a:fld id="{6DC00E11-1B0A-A541-ACEC-A8CD1341FED3}" type="slidenum">
              <a:rPr lang="fr-FR" smtClean="0"/>
              <a:pPr>
                <a:defRPr/>
              </a:pPr>
              <a:t>‹Nr.›</a:t>
            </a:fld>
            <a:endParaRPr lang="fr-FR" dirty="0"/>
          </a:p>
        </p:txBody>
      </p:sp>
    </p:spTree>
    <p:extLst>
      <p:ext uri="{BB962C8B-B14F-4D97-AF65-F5344CB8AC3E}">
        <p14:creationId xmlns:p14="http://schemas.microsoft.com/office/powerpoint/2010/main" val="1943291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8"/>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7332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ot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263" y="728663"/>
            <a:ext cx="11232000" cy="1620000"/>
          </a:xfrm>
        </p:spPr>
        <p:txBody>
          <a:bodyPr anchor="ctr"/>
          <a:lstStyle>
            <a:lvl1pPr>
              <a:lnSpc>
                <a:spcPct val="95000"/>
              </a:lnSpc>
              <a:defRPr sz="5600">
                <a:solidFill>
                  <a:schemeClr val="tx2"/>
                </a:solidFill>
              </a:defRPr>
            </a:lvl1pPr>
          </a:lstStyle>
          <a:p>
            <a:r>
              <a:rPr lang="en-US"/>
              <a:t>Click to edit Master title style</a:t>
            </a:r>
          </a:p>
        </p:txBody>
      </p:sp>
      <p:sp>
        <p:nvSpPr>
          <p:cNvPr id="4" name="Text Placeholder 9"/>
          <p:cNvSpPr>
            <a:spLocks noGrp="1"/>
          </p:cNvSpPr>
          <p:nvPr>
            <p:ph type="body" sz="quarter" idx="15" hasCustomPrompt="1"/>
          </p:nvPr>
        </p:nvSpPr>
        <p:spPr>
          <a:xfrm>
            <a:off x="489285" y="2889250"/>
            <a:ext cx="11232000" cy="3024271"/>
          </a:xfrm>
        </p:spPr>
        <p:txBody>
          <a:bodyPr>
            <a:noAutofit/>
          </a:bodyPr>
          <a:lstStyle>
            <a:lvl1pPr marL="0" indent="0">
              <a:lnSpc>
                <a:spcPct val="95000"/>
              </a:lnSpc>
              <a:spcAft>
                <a:spcPts val="0"/>
              </a:spcAft>
              <a:buFont typeface="Arial" panose="020B0604020202020204" pitchFamily="34" charset="0"/>
              <a:buChar char="​"/>
              <a:defRPr sz="2800" b="1">
                <a:solidFill>
                  <a:schemeClr val="accent1"/>
                </a:solidFill>
                <a:latin typeface="+mj-lt"/>
              </a:defRPr>
            </a:lvl1pPr>
            <a:lvl2pPr marL="0" indent="0">
              <a:lnSpc>
                <a:spcPct val="95000"/>
              </a:lnSpc>
              <a:spcBef>
                <a:spcPts val="267"/>
              </a:spcBef>
              <a:spcAft>
                <a:spcPts val="0"/>
              </a:spcAft>
              <a:buFont typeface="Arial" charset="0"/>
              <a:buNone/>
              <a:tabLst/>
              <a:defRPr sz="2000" b="1">
                <a:solidFill>
                  <a:schemeClr val="tx2">
                    <a:lumMod val="75000"/>
                  </a:schemeClr>
                </a:solidFill>
                <a:latin typeface="+mj-lt"/>
              </a:defRPr>
            </a:lvl2pPr>
            <a:lvl3pPr marL="380990" indent="-380990">
              <a:lnSpc>
                <a:spcPct val="95000"/>
              </a:lnSpc>
              <a:spcBef>
                <a:spcPts val="0"/>
              </a:spcBef>
              <a:spcAft>
                <a:spcPts val="267"/>
              </a:spcAft>
              <a:buFont typeface="Arial" charset="0"/>
              <a:buChar char="•"/>
              <a:defRPr sz="2000">
                <a:solidFill>
                  <a:schemeClr val="tx2">
                    <a:lumMod val="75000"/>
                  </a:schemeClr>
                </a:solidFill>
                <a:latin typeface="+mj-lt"/>
              </a:defRPr>
            </a:lvl3pPr>
            <a:lvl4pPr marL="380990" indent="-380990">
              <a:lnSpc>
                <a:spcPct val="95000"/>
              </a:lnSpc>
              <a:spcBef>
                <a:spcPts val="0"/>
              </a:spcBef>
              <a:spcAft>
                <a:spcPts val="267"/>
              </a:spcAft>
              <a:buFont typeface="Arial" charset="0"/>
              <a:buChar char="•"/>
              <a:defRPr sz="2000">
                <a:solidFill>
                  <a:schemeClr val="tx2">
                    <a:lumMod val="75000"/>
                  </a:schemeClr>
                </a:solidFill>
                <a:latin typeface="+mj-lt"/>
              </a:defRPr>
            </a:lvl4pPr>
            <a:lvl5pPr marL="380990" indent="-380990">
              <a:lnSpc>
                <a:spcPct val="95000"/>
              </a:lnSpc>
              <a:spcBef>
                <a:spcPts val="0"/>
              </a:spcBef>
              <a:spcAft>
                <a:spcPts val="267"/>
              </a:spcAft>
              <a:buFont typeface="Arial" charset="0"/>
              <a:buChar char="•"/>
              <a:defRPr sz="2000">
                <a:solidFill>
                  <a:schemeClr val="tx2">
                    <a:lumMod val="75000"/>
                  </a:schemeClr>
                </a:solidFill>
                <a:latin typeface="+mj-lt"/>
              </a:defRPr>
            </a:lvl5pPr>
            <a:lvl6pPr marL="476239" indent="-228594">
              <a:spcBef>
                <a:spcPts val="267"/>
              </a:spcBef>
              <a:buFont typeface="Arial" charset="0"/>
              <a:buChar char="•"/>
              <a:tabLst/>
              <a:defRPr sz="1867" b="0">
                <a:solidFill>
                  <a:schemeClr val="tx2">
                    <a:lumMod val="75000"/>
                  </a:schemeClr>
                </a:solidFill>
              </a:defRPr>
            </a:lvl6pPr>
            <a:lvl7pPr marL="715415" indent="-228594">
              <a:spcBef>
                <a:spcPts val="267"/>
              </a:spcBef>
              <a:spcAft>
                <a:spcPts val="0"/>
              </a:spcAft>
              <a:buFont typeface="Arial" charset="0"/>
              <a:buChar char="•"/>
              <a:tabLst/>
              <a:defRPr sz="1600">
                <a:solidFill>
                  <a:schemeClr val="tx2"/>
                </a:solidFill>
              </a:defRPr>
            </a:lvl7pPr>
            <a:lvl8pPr marL="586301" indent="-228594">
              <a:buFont typeface="Arial" charset="0"/>
              <a:buChar char="•"/>
              <a:tabLst/>
              <a:defRPr>
                <a:solidFill>
                  <a:schemeClr val="tx2"/>
                </a:solidFill>
              </a:defRPr>
            </a:lvl8pPr>
            <a:lvl9pPr marL="1015975" indent="-279393">
              <a:spcBef>
                <a:spcPts val="267"/>
              </a:spcBef>
              <a:spcAft>
                <a:spcPts val="0"/>
              </a:spcAft>
              <a:buFont typeface="Arial" charset="0"/>
              <a:buChar char="•"/>
              <a:tabLst/>
              <a:defRPr>
                <a:solidFill>
                  <a:schemeClr val="tx2"/>
                </a:solidFill>
              </a:defRPr>
            </a:lvl9pPr>
          </a:lstStyle>
          <a:p>
            <a:pPr lvl="0"/>
            <a:r>
              <a:rPr lang="en-US"/>
              <a:t>Click To Edit Master Text Styles</a:t>
            </a:r>
          </a:p>
          <a:p>
            <a:pPr lvl="1"/>
            <a:r>
              <a:rPr lang="en-US"/>
              <a:t>Second level</a:t>
            </a:r>
          </a:p>
          <a:p>
            <a:pPr lvl="5"/>
            <a:r>
              <a:rPr lang="en-US"/>
              <a:t>Third level</a:t>
            </a:r>
          </a:p>
          <a:p>
            <a:pPr lvl="6"/>
            <a:r>
              <a:rPr lang="en-US"/>
              <a:t>Fourth level</a:t>
            </a:r>
          </a:p>
          <a:p>
            <a:pPr lvl="8"/>
            <a:r>
              <a:rPr lang="en-US"/>
              <a:t>Fifth level</a:t>
            </a:r>
          </a:p>
        </p:txBody>
      </p:sp>
    </p:spTree>
    <p:extLst>
      <p:ext uri="{BB962C8B-B14F-4D97-AF65-F5344CB8AC3E}">
        <p14:creationId xmlns:p14="http://schemas.microsoft.com/office/powerpoint/2010/main" val="1288742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able of Content">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1441263" y="1881189"/>
            <a:ext cx="6335371" cy="1008063"/>
          </a:xfrm>
        </p:spPr>
        <p:txBody>
          <a:bodyPr anchor="t" anchorCtr="0">
            <a:noAutofit/>
          </a:bodyPr>
          <a:lstStyle>
            <a:lvl1pPr marL="0" indent="0">
              <a:lnSpc>
                <a:spcPts val="2267"/>
              </a:lnSpc>
              <a:buNone/>
              <a:defRPr sz="2000">
                <a:solidFill>
                  <a:schemeClr val="tx2"/>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section title</a:t>
            </a:r>
          </a:p>
        </p:txBody>
      </p:sp>
      <p:sp>
        <p:nvSpPr>
          <p:cNvPr id="30" name="Text Placeholder 29"/>
          <p:cNvSpPr>
            <a:spLocks noGrp="1"/>
          </p:cNvSpPr>
          <p:nvPr>
            <p:ph type="body" sz="quarter" idx="11" hasCustomPrompt="1"/>
          </p:nvPr>
        </p:nvSpPr>
        <p:spPr>
          <a:xfrm>
            <a:off x="481263" y="1881189"/>
            <a:ext cx="960000" cy="1008063"/>
          </a:xfrm>
        </p:spPr>
        <p:txBody>
          <a:bodyPr anchor="t" anchorCtr="0">
            <a:noAutofit/>
          </a:bodyPr>
          <a:lstStyle>
            <a:lvl1pPr marL="0" indent="0">
              <a:lnSpc>
                <a:spcPct val="85000"/>
              </a:lnSpc>
              <a:spcBef>
                <a:spcPts val="0"/>
              </a:spcBef>
              <a:spcAft>
                <a:spcPts val="0"/>
              </a:spcAft>
              <a:buFontTx/>
              <a:buNone/>
              <a:defRPr sz="6667" b="0" i="0">
                <a:solidFill>
                  <a:schemeClr val="tx2"/>
                </a:solidFill>
                <a:latin typeface="Bebas Neue" charset="0"/>
                <a:ea typeface="Bebas Neue" charset="0"/>
                <a:cs typeface="Bebas Neue" charset="0"/>
              </a:defRPr>
            </a:lvl1pPr>
          </a:lstStyle>
          <a:p>
            <a:pPr lvl="0"/>
            <a:r>
              <a:rPr lang="en-US"/>
              <a:t>##</a:t>
            </a:r>
          </a:p>
        </p:txBody>
      </p:sp>
      <p:sp>
        <p:nvSpPr>
          <p:cNvPr id="22" name="Text Placeholder 2"/>
          <p:cNvSpPr>
            <a:spLocks noGrp="1"/>
          </p:cNvSpPr>
          <p:nvPr>
            <p:ph type="body" idx="28" hasCustomPrompt="1"/>
          </p:nvPr>
        </p:nvSpPr>
        <p:spPr>
          <a:xfrm>
            <a:off x="481263" y="1221318"/>
            <a:ext cx="11232000" cy="336549"/>
          </a:xfrm>
        </p:spPr>
        <p:txBody>
          <a:bodyPr anchor="t"/>
          <a:lstStyle>
            <a:lvl1pPr marL="0" indent="0">
              <a:lnSpc>
                <a:spcPct val="85000"/>
              </a:lnSpc>
              <a:spcBef>
                <a:spcPts val="0"/>
              </a:spcBef>
              <a:spcAft>
                <a:spcPts val="0"/>
              </a:spcAft>
              <a:buNone/>
              <a:defRPr sz="2267" b="1" i="0">
                <a:solidFill>
                  <a:schemeClr val="accent1"/>
                </a:solidFill>
                <a:latin typeface="+mj-lt"/>
                <a:ea typeface="Bebas Neue" charset="0"/>
                <a:cs typeface="Bebas Neue"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94" name="Text Placeholder 3"/>
          <p:cNvSpPr>
            <a:spLocks noGrp="1"/>
          </p:cNvSpPr>
          <p:nvPr>
            <p:ph type="body" sz="half" idx="29" hasCustomPrompt="1"/>
          </p:nvPr>
        </p:nvSpPr>
        <p:spPr>
          <a:xfrm>
            <a:off x="1441263" y="2887929"/>
            <a:ext cx="6335371" cy="1009385"/>
          </a:xfrm>
        </p:spPr>
        <p:txBody>
          <a:bodyPr anchor="t" anchorCtr="0">
            <a:noAutofit/>
          </a:bodyPr>
          <a:lstStyle>
            <a:lvl1pPr marL="0" indent="0">
              <a:lnSpc>
                <a:spcPts val="2267"/>
              </a:lnSpc>
              <a:buNone/>
              <a:defRPr sz="2000">
                <a:solidFill>
                  <a:schemeClr val="tx2"/>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section title</a:t>
            </a:r>
          </a:p>
        </p:txBody>
      </p:sp>
      <p:sp>
        <p:nvSpPr>
          <p:cNvPr id="95" name="Text Placeholder 29"/>
          <p:cNvSpPr>
            <a:spLocks noGrp="1"/>
          </p:cNvSpPr>
          <p:nvPr>
            <p:ph type="body" sz="quarter" idx="30" hasCustomPrompt="1"/>
          </p:nvPr>
        </p:nvSpPr>
        <p:spPr>
          <a:xfrm>
            <a:off x="481263" y="2887929"/>
            <a:ext cx="960000" cy="1009385"/>
          </a:xfrm>
        </p:spPr>
        <p:txBody>
          <a:bodyPr anchor="t" anchorCtr="0">
            <a:noAutofit/>
          </a:bodyPr>
          <a:lstStyle>
            <a:lvl1pPr marL="0" indent="0">
              <a:lnSpc>
                <a:spcPct val="85000"/>
              </a:lnSpc>
              <a:spcBef>
                <a:spcPts val="0"/>
              </a:spcBef>
              <a:spcAft>
                <a:spcPts val="0"/>
              </a:spcAft>
              <a:buFontTx/>
              <a:buNone/>
              <a:defRPr sz="6667" b="0" i="0">
                <a:solidFill>
                  <a:schemeClr val="tx2"/>
                </a:solidFill>
                <a:latin typeface="Bebas Neue" charset="0"/>
                <a:ea typeface="Bebas Neue" charset="0"/>
                <a:cs typeface="Bebas Neue" charset="0"/>
              </a:defRPr>
            </a:lvl1pPr>
          </a:lstStyle>
          <a:p>
            <a:pPr lvl="0"/>
            <a:r>
              <a:rPr lang="en-US"/>
              <a:t>##</a:t>
            </a:r>
          </a:p>
        </p:txBody>
      </p:sp>
      <p:sp>
        <p:nvSpPr>
          <p:cNvPr id="96" name="Text Placeholder 3"/>
          <p:cNvSpPr>
            <a:spLocks noGrp="1"/>
          </p:cNvSpPr>
          <p:nvPr>
            <p:ph type="body" sz="half" idx="31" hasCustomPrompt="1"/>
          </p:nvPr>
        </p:nvSpPr>
        <p:spPr>
          <a:xfrm>
            <a:off x="1441263" y="3897314"/>
            <a:ext cx="6335371" cy="1008063"/>
          </a:xfrm>
        </p:spPr>
        <p:txBody>
          <a:bodyPr anchor="t" anchorCtr="0">
            <a:noAutofit/>
          </a:bodyPr>
          <a:lstStyle>
            <a:lvl1pPr marL="0" indent="0">
              <a:lnSpc>
                <a:spcPts val="2267"/>
              </a:lnSpc>
              <a:buNone/>
              <a:defRPr sz="2000">
                <a:solidFill>
                  <a:schemeClr val="tx2"/>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section title</a:t>
            </a:r>
          </a:p>
        </p:txBody>
      </p:sp>
      <p:sp>
        <p:nvSpPr>
          <p:cNvPr id="97" name="Text Placeholder 29"/>
          <p:cNvSpPr>
            <a:spLocks noGrp="1"/>
          </p:cNvSpPr>
          <p:nvPr>
            <p:ph type="body" sz="quarter" idx="32" hasCustomPrompt="1"/>
          </p:nvPr>
        </p:nvSpPr>
        <p:spPr>
          <a:xfrm>
            <a:off x="481263" y="3897314"/>
            <a:ext cx="960000" cy="1008063"/>
          </a:xfrm>
        </p:spPr>
        <p:txBody>
          <a:bodyPr anchor="t" anchorCtr="0">
            <a:noAutofit/>
          </a:bodyPr>
          <a:lstStyle>
            <a:lvl1pPr marL="0" indent="0">
              <a:lnSpc>
                <a:spcPct val="85000"/>
              </a:lnSpc>
              <a:spcBef>
                <a:spcPts val="0"/>
              </a:spcBef>
              <a:spcAft>
                <a:spcPts val="0"/>
              </a:spcAft>
              <a:buFontTx/>
              <a:buNone/>
              <a:defRPr sz="6667" b="0" i="0">
                <a:solidFill>
                  <a:schemeClr val="tx2"/>
                </a:solidFill>
                <a:latin typeface="Bebas Neue" charset="0"/>
                <a:ea typeface="Bebas Neue" charset="0"/>
                <a:cs typeface="Bebas Neue" charset="0"/>
              </a:defRPr>
            </a:lvl1pPr>
          </a:lstStyle>
          <a:p>
            <a:pPr lvl="0"/>
            <a:r>
              <a:rPr lang="en-US"/>
              <a:t>##</a:t>
            </a:r>
          </a:p>
        </p:txBody>
      </p:sp>
      <p:sp>
        <p:nvSpPr>
          <p:cNvPr id="15" name="Text Placeholder 3"/>
          <p:cNvSpPr>
            <a:spLocks noGrp="1"/>
          </p:cNvSpPr>
          <p:nvPr>
            <p:ph type="body" sz="half" idx="39" hasCustomPrompt="1"/>
          </p:nvPr>
        </p:nvSpPr>
        <p:spPr>
          <a:xfrm>
            <a:off x="1441263" y="4904054"/>
            <a:ext cx="6335371" cy="1009385"/>
          </a:xfrm>
        </p:spPr>
        <p:txBody>
          <a:bodyPr anchor="t" anchorCtr="0">
            <a:noAutofit/>
          </a:bodyPr>
          <a:lstStyle>
            <a:lvl1pPr marL="0" indent="0">
              <a:lnSpc>
                <a:spcPts val="2267"/>
              </a:lnSpc>
              <a:buNone/>
              <a:defRPr sz="2000">
                <a:solidFill>
                  <a:schemeClr val="tx2"/>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section title</a:t>
            </a:r>
          </a:p>
        </p:txBody>
      </p:sp>
      <p:sp>
        <p:nvSpPr>
          <p:cNvPr id="16" name="Text Placeholder 29"/>
          <p:cNvSpPr>
            <a:spLocks noGrp="1"/>
          </p:cNvSpPr>
          <p:nvPr>
            <p:ph type="body" sz="quarter" idx="40" hasCustomPrompt="1"/>
          </p:nvPr>
        </p:nvSpPr>
        <p:spPr>
          <a:xfrm>
            <a:off x="481263" y="4904054"/>
            <a:ext cx="960000" cy="1009385"/>
          </a:xfrm>
        </p:spPr>
        <p:txBody>
          <a:bodyPr anchor="t" anchorCtr="0">
            <a:noAutofit/>
          </a:bodyPr>
          <a:lstStyle>
            <a:lvl1pPr marL="0" indent="0">
              <a:lnSpc>
                <a:spcPct val="85000"/>
              </a:lnSpc>
              <a:spcBef>
                <a:spcPts val="0"/>
              </a:spcBef>
              <a:spcAft>
                <a:spcPts val="0"/>
              </a:spcAft>
              <a:buFontTx/>
              <a:buNone/>
              <a:defRPr sz="6667" b="0" i="0">
                <a:solidFill>
                  <a:schemeClr val="tx2"/>
                </a:solidFill>
                <a:latin typeface="Bebas Neue" charset="0"/>
                <a:ea typeface="Bebas Neue" charset="0"/>
                <a:cs typeface="Bebas Neue" charset="0"/>
              </a:defRPr>
            </a:lvl1pPr>
          </a:lstStyle>
          <a:p>
            <a:pPr lvl="0"/>
            <a:r>
              <a:rPr lang="en-US"/>
              <a:t>##</a:t>
            </a:r>
          </a:p>
        </p:txBody>
      </p:sp>
      <p:sp>
        <p:nvSpPr>
          <p:cNvPr id="11" name="Title Placeholder 1"/>
          <p:cNvSpPr>
            <a:spLocks noGrp="1"/>
          </p:cNvSpPr>
          <p:nvPr>
            <p:ph type="title" hasCustomPrompt="1"/>
          </p:nvPr>
        </p:nvSpPr>
        <p:spPr>
          <a:xfrm>
            <a:off x="480000" y="368608"/>
            <a:ext cx="11232000" cy="852709"/>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6693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460B0-890F-2141-A53C-8734DA33B5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5BB0CE8-D7E1-394D-BE63-BA5CBFC4643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D31187C-86CB-E64F-B1E2-F15E6959F608}"/>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5" name="Fußzeilenplatzhalter 4">
            <a:extLst>
              <a:ext uri="{FF2B5EF4-FFF2-40B4-BE49-F238E27FC236}">
                <a16:creationId xmlns:a16="http://schemas.microsoft.com/office/drawing/2014/main" id="{34FD0365-ACA4-2246-B78D-7E233283FA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07E5A58-025D-434F-9E12-6CED6D283CF7}"/>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268929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1CDF6-7626-D54E-AF52-BE3900152A8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CA6F5CB-9ED9-3548-8DC8-1EA4BC1D46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B81E85-E3D9-184A-AF19-336C7ECB9864}"/>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5" name="Fußzeilenplatzhalter 4">
            <a:extLst>
              <a:ext uri="{FF2B5EF4-FFF2-40B4-BE49-F238E27FC236}">
                <a16:creationId xmlns:a16="http://schemas.microsoft.com/office/drawing/2014/main" id="{859BA414-90BF-EB45-ACA3-73ECCE396E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EC7C2F9-5D1B-4143-95A8-F2555A8E9D31}"/>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41745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B07F5-D8DB-7D43-9657-51BB0F3E60E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C6D3BFB-E60C-2845-8A17-29A0049085C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0FE8F04-213E-194A-9AAF-EEA600E48B0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C86EA7D-09CA-5F4A-BF4A-1A5DFB63C095}"/>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6" name="Fußzeilenplatzhalter 5">
            <a:extLst>
              <a:ext uri="{FF2B5EF4-FFF2-40B4-BE49-F238E27FC236}">
                <a16:creationId xmlns:a16="http://schemas.microsoft.com/office/drawing/2014/main" id="{59A71463-BE57-044B-A0BC-8823D83123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A9D423-4460-0043-A94C-FAE22D77F8AF}"/>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377853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9F2CF-1CC4-CD44-933C-7CCA9ABF6E4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01FB1DA-AEDB-1D4B-8A42-F88D0B59E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0E9A2D4-83AF-CA41-9552-0FDB58DC5F1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8316AD7-6C5D-F142-9152-DFB52C6167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1ED1A94-E1FE-0146-B439-2AD46AA3FC2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60640E0-3C85-3249-805F-3F83885FEA0F}"/>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8" name="Fußzeilenplatzhalter 7">
            <a:extLst>
              <a:ext uri="{FF2B5EF4-FFF2-40B4-BE49-F238E27FC236}">
                <a16:creationId xmlns:a16="http://schemas.microsoft.com/office/drawing/2014/main" id="{CBAB8D32-A319-6040-A1A0-C8F31630BDB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86D8188-E069-A142-9C7A-82D97F427C03}"/>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401656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172FA-4A2C-2F44-A882-CA0C07F883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4AB83-9692-5B4C-A74E-5E4A40EC87AE}"/>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4" name="Fußzeilenplatzhalter 3">
            <a:extLst>
              <a:ext uri="{FF2B5EF4-FFF2-40B4-BE49-F238E27FC236}">
                <a16:creationId xmlns:a16="http://schemas.microsoft.com/office/drawing/2014/main" id="{53BCD391-C25E-B949-8A86-452EE0433B8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3E1CFBF-2A77-3841-955D-DF3B429FCA24}"/>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270594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791755D-4FD9-3C4C-A50A-16418A5D5506}"/>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3" name="Fußzeilenplatzhalter 2">
            <a:extLst>
              <a:ext uri="{FF2B5EF4-FFF2-40B4-BE49-F238E27FC236}">
                <a16:creationId xmlns:a16="http://schemas.microsoft.com/office/drawing/2014/main" id="{8B3CCA81-8304-C345-80D5-65AD7B77E8D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21A5019-A690-1B4D-A3F4-C26DD225C669}"/>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337375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92185-E989-B045-BE44-11ADC285A11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5A25E01-57B0-A740-9C59-1D1F8B9C5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3D7356E-0834-FE4F-8015-AC478A11B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AF4C8C6-65D4-EE44-AB85-31DCB38D0B4F}"/>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6" name="Fußzeilenplatzhalter 5">
            <a:extLst>
              <a:ext uri="{FF2B5EF4-FFF2-40B4-BE49-F238E27FC236}">
                <a16:creationId xmlns:a16="http://schemas.microsoft.com/office/drawing/2014/main" id="{D91D3E2F-0F0D-8843-A42C-E11A1B258FD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509D61A-94A6-564E-BAA4-5FCA777F3267}"/>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381413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B8798-1B67-8649-9166-55B62F57D63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6CD23ED-445A-8149-9603-68BAA1880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6359206-093B-B44F-B651-057B9890F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6E976C8-6E98-E641-B676-AE496E2E479E}"/>
              </a:ext>
            </a:extLst>
          </p:cNvPr>
          <p:cNvSpPr>
            <a:spLocks noGrp="1"/>
          </p:cNvSpPr>
          <p:nvPr>
            <p:ph type="dt" sz="half" idx="10"/>
          </p:nvPr>
        </p:nvSpPr>
        <p:spPr/>
        <p:txBody>
          <a:bodyPr/>
          <a:lstStyle/>
          <a:p>
            <a:fld id="{068C7AE6-3492-634A-86D8-54776D5E9D66}" type="datetimeFigureOut">
              <a:rPr lang="de-DE" smtClean="0"/>
              <a:t>21.04.21</a:t>
            </a:fld>
            <a:endParaRPr lang="de-DE"/>
          </a:p>
        </p:txBody>
      </p:sp>
      <p:sp>
        <p:nvSpPr>
          <p:cNvPr id="6" name="Fußzeilenplatzhalter 5">
            <a:extLst>
              <a:ext uri="{FF2B5EF4-FFF2-40B4-BE49-F238E27FC236}">
                <a16:creationId xmlns:a16="http://schemas.microsoft.com/office/drawing/2014/main" id="{FD5AB78F-9704-6C41-A30F-0EE3B2D8105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E017A78-6C27-5E4D-8AC2-6BE8D1EC20CF}"/>
              </a:ext>
            </a:extLst>
          </p:cNvPr>
          <p:cNvSpPr>
            <a:spLocks noGrp="1"/>
          </p:cNvSpPr>
          <p:nvPr>
            <p:ph type="sldNum" sz="quarter" idx="12"/>
          </p:nvPr>
        </p:nvSpPr>
        <p:spPr/>
        <p:txBody>
          <a:bodyPr/>
          <a:lstStyle/>
          <a:p>
            <a:fld id="{56318E2A-7B49-EC4E-9999-E288989D2317}" type="slidenum">
              <a:rPr lang="de-DE" smtClean="0"/>
              <a:t>‹Nr.›</a:t>
            </a:fld>
            <a:endParaRPr lang="de-DE"/>
          </a:p>
        </p:txBody>
      </p:sp>
    </p:spTree>
    <p:extLst>
      <p:ext uri="{BB962C8B-B14F-4D97-AF65-F5344CB8AC3E}">
        <p14:creationId xmlns:p14="http://schemas.microsoft.com/office/powerpoint/2010/main" val="390764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0C7E949-D6D6-344D-889D-F9D18B4F63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80CD99-B6C4-B54C-A8BC-BCF25CCF5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DB56689-C3CE-234D-AB91-F8154B319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C7AE6-3492-634A-86D8-54776D5E9D66}" type="datetimeFigureOut">
              <a:rPr lang="de-DE" smtClean="0"/>
              <a:t>21.04.21</a:t>
            </a:fld>
            <a:endParaRPr lang="de-DE"/>
          </a:p>
        </p:txBody>
      </p:sp>
      <p:sp>
        <p:nvSpPr>
          <p:cNvPr id="5" name="Fußzeilenplatzhalter 4">
            <a:extLst>
              <a:ext uri="{FF2B5EF4-FFF2-40B4-BE49-F238E27FC236}">
                <a16:creationId xmlns:a16="http://schemas.microsoft.com/office/drawing/2014/main" id="{543F72D2-3ADF-4445-BEE0-9D96C0718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590FFA5-3397-B04C-A50C-26538EE000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18E2A-7B49-EC4E-9999-E288989D2317}" type="slidenum">
              <a:rPr lang="de-DE" smtClean="0"/>
              <a:t>‹Nr.›</a:t>
            </a:fld>
            <a:endParaRPr lang="de-DE"/>
          </a:p>
        </p:txBody>
      </p:sp>
    </p:spTree>
    <p:extLst>
      <p:ext uri="{BB962C8B-B14F-4D97-AF65-F5344CB8AC3E}">
        <p14:creationId xmlns:p14="http://schemas.microsoft.com/office/powerpoint/2010/main" val="2859836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5.emf"/><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7.emf"/><Relationship Id="rId7"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7.emf"/><Relationship Id="rId7"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png"/><Relationship Id="rId7"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3.jpe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emf"/></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6.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emf"/><Relationship Id="rId5" Type="http://schemas.openxmlformats.org/officeDocument/2006/relationships/image" Target="../media/image17.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3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4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5" name="Picture 35" descr="Blurred financial stock market data and graph">
            <a:extLst>
              <a:ext uri="{FF2B5EF4-FFF2-40B4-BE49-F238E27FC236}">
                <a16:creationId xmlns:a16="http://schemas.microsoft.com/office/drawing/2014/main" id="{83275984-4E0C-4FF5-8E4C-76BFC18F75FB}"/>
              </a:ext>
            </a:extLst>
          </p:cNvPr>
          <p:cNvPicPr>
            <a:picLocks noChangeAspect="1"/>
          </p:cNvPicPr>
          <p:nvPr/>
        </p:nvPicPr>
        <p:blipFill rotWithShape="1">
          <a:blip r:embed="rId3">
            <a:alphaModFix amt="60000"/>
          </a:blip>
          <a:srcRect t="6448" b="10526"/>
          <a:stretch/>
        </p:blipFill>
        <p:spPr>
          <a:xfrm>
            <a:off x="-1" y="10"/>
            <a:ext cx="12192001" cy="6857990"/>
          </a:xfrm>
          <a:prstGeom prst="rect">
            <a:avLst/>
          </a:prstGeom>
        </p:spPr>
      </p:pic>
      <p:sp>
        <p:nvSpPr>
          <p:cNvPr id="8" name="Title 7"/>
          <p:cNvSpPr>
            <a:spLocks noGrp="1"/>
          </p:cNvSpPr>
          <p:nvPr>
            <p:ph type="title"/>
          </p:nvPr>
        </p:nvSpPr>
        <p:spPr>
          <a:xfrm>
            <a:off x="1198181" y="728906"/>
            <a:ext cx="9792471" cy="2057037"/>
          </a:xfrm>
        </p:spPr>
        <p:txBody>
          <a:bodyPr vert="horz" lIns="91440" tIns="45720" rIns="91440" bIns="45720" rtlCol="0" anchor="ctr">
            <a:normAutofit/>
          </a:bodyPr>
          <a:lstStyle/>
          <a:p>
            <a:r>
              <a:rPr lang="en-US" sz="4400" b="1" dirty="0">
                <a:solidFill>
                  <a:srgbClr val="FFFFFF"/>
                </a:solidFill>
                <a:latin typeface="+mj-lt"/>
                <a:ea typeface="+mj-ea"/>
                <a:cs typeface="+mj-cs"/>
              </a:rPr>
              <a:t>Nationwide Digital Twin: Innovation for Resilience and Sustainability</a:t>
            </a:r>
          </a:p>
        </p:txBody>
      </p:sp>
      <p:sp>
        <p:nvSpPr>
          <p:cNvPr id="9" name="Text Placeholder 8"/>
          <p:cNvSpPr>
            <a:spLocks noGrp="1"/>
          </p:cNvSpPr>
          <p:nvPr>
            <p:ph type="body" sz="quarter" idx="14"/>
          </p:nvPr>
        </p:nvSpPr>
        <p:spPr>
          <a:xfrm>
            <a:off x="1198181" y="2957665"/>
            <a:ext cx="9792471" cy="3171423"/>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a:solidFill>
                  <a:srgbClr val="FFFFFF"/>
                </a:solidFill>
                <a:latin typeface="+mn-lt"/>
              </a:rPr>
              <a:t>Markus Eisenhauer</a:t>
            </a:r>
          </a:p>
          <a:p>
            <a:pPr lvl="1" indent="-228600">
              <a:lnSpc>
                <a:spcPct val="90000"/>
              </a:lnSpc>
              <a:buFont typeface="Arial" panose="020B0604020202020204" pitchFamily="34" charset="0"/>
              <a:buChar char="•"/>
            </a:pPr>
            <a:endParaRPr lang="en-US">
              <a:solidFill>
                <a:srgbClr val="FFFFFF"/>
              </a:solidFill>
              <a:latin typeface="+mn-lt"/>
            </a:endParaRPr>
          </a:p>
          <a:p>
            <a:pPr lvl="1" indent="-228600">
              <a:lnSpc>
                <a:spcPct val="90000"/>
              </a:lnSpc>
              <a:buFont typeface="Arial" panose="020B0604020202020204" pitchFamily="34" charset="0"/>
              <a:buChar char="•"/>
            </a:pPr>
            <a:endParaRPr lang="en-US">
              <a:solidFill>
                <a:srgbClr val="FFFFFF"/>
              </a:solidFill>
              <a:latin typeface="+mn-lt"/>
            </a:endParaRPr>
          </a:p>
          <a:p>
            <a:pPr lvl="1" indent="-228600">
              <a:lnSpc>
                <a:spcPct val="90000"/>
              </a:lnSpc>
              <a:buFont typeface="Arial" panose="020B0604020202020204" pitchFamily="34" charset="0"/>
              <a:buChar char="•"/>
            </a:pPr>
            <a:endParaRPr lang="en-US">
              <a:solidFill>
                <a:srgbClr val="FFFFFF"/>
              </a:solidFill>
              <a:latin typeface="+mn-lt"/>
            </a:endParaRPr>
          </a:p>
          <a:p>
            <a:pPr lvl="1" indent="-228600">
              <a:lnSpc>
                <a:spcPct val="90000"/>
              </a:lnSpc>
              <a:buFont typeface="Arial" panose="020B0604020202020204" pitchFamily="34" charset="0"/>
              <a:buChar char="•"/>
            </a:pPr>
            <a:endParaRPr lang="en-US">
              <a:solidFill>
                <a:srgbClr val="FFFFFF"/>
              </a:solidFill>
              <a:latin typeface="+mn-lt"/>
            </a:endParaRPr>
          </a:p>
          <a:p>
            <a:pPr lvl="1" indent="-228600">
              <a:lnSpc>
                <a:spcPct val="90000"/>
              </a:lnSpc>
              <a:buFont typeface="Arial" panose="020B0604020202020204" pitchFamily="34" charset="0"/>
              <a:buChar char="•"/>
            </a:pPr>
            <a:br>
              <a:rPr lang="en-US">
                <a:solidFill>
                  <a:srgbClr val="FFFFFF"/>
                </a:solidFill>
                <a:latin typeface="+mn-lt"/>
              </a:rPr>
            </a:br>
            <a:r>
              <a:rPr lang="en-US">
                <a:solidFill>
                  <a:srgbClr val="FFFFFF"/>
                </a:solidFill>
                <a:latin typeface="+mn-lt"/>
              </a:rPr>
              <a:t>SMARTGREENS 2021</a:t>
            </a:r>
          </a:p>
          <a:p>
            <a:pPr lvl="1" indent="-228600">
              <a:lnSpc>
                <a:spcPct val="90000"/>
              </a:lnSpc>
              <a:buFont typeface="Arial" panose="020B0604020202020204" pitchFamily="34" charset="0"/>
              <a:buChar char="•"/>
            </a:pPr>
            <a:r>
              <a:rPr lang="en-US">
                <a:solidFill>
                  <a:srgbClr val="FFFFFF"/>
                </a:solidFill>
                <a:latin typeface="+mn-lt"/>
              </a:rPr>
              <a:t>April 30, 2021</a:t>
            </a:r>
            <a:endParaRPr lang="en-US" b="1">
              <a:solidFill>
                <a:srgbClr val="FFFFFF"/>
              </a:solidFill>
              <a:latin typeface="+mn-lt"/>
            </a:endParaRPr>
          </a:p>
        </p:txBody>
      </p:sp>
      <p:sp>
        <p:nvSpPr>
          <p:cNvPr id="5" name="Rectangle 4"/>
          <p:cNvSpPr/>
          <p:nvPr/>
        </p:nvSpPr>
        <p:spPr>
          <a:xfrm>
            <a:off x="489375" y="4716558"/>
            <a:ext cx="569932" cy="7994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a:endParaRPr lang="en-GB" sz="1867">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1650756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Klimaerwärmung: Extreme Wetterlagen nehmen zu | Augsburger Allgemeine">
            <a:extLst>
              <a:ext uri="{FF2B5EF4-FFF2-40B4-BE49-F238E27FC236}">
                <a16:creationId xmlns:a16="http://schemas.microsoft.com/office/drawing/2014/main" id="{330786B6-A1C6-8B49-906C-8C894C88C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n-US" sz="6000">
                <a:solidFill>
                  <a:schemeClr val="bg1"/>
                </a:solidFill>
                <a:latin typeface="+mj-lt"/>
                <a:ea typeface="+mj-ea"/>
                <a:cs typeface="+mj-cs"/>
              </a:rPr>
              <a:t>Global Warming</a:t>
            </a:r>
          </a:p>
        </p:txBody>
      </p:sp>
      <p:cxnSp>
        <p:nvCxnSpPr>
          <p:cNvPr id="137" name="Straight Connector 136">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371094" y="2718054"/>
            <a:ext cx="3438906" cy="3207258"/>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1700" dirty="0">
              <a:solidFill>
                <a:schemeClr val="tx1"/>
              </a:solidFill>
              <a:latin typeface="+mn-lt"/>
            </a:endParaRPr>
          </a:p>
        </p:txBody>
      </p:sp>
    </p:spTree>
    <p:extLst>
      <p:ext uri="{BB962C8B-B14F-4D97-AF65-F5344CB8AC3E}">
        <p14:creationId xmlns:p14="http://schemas.microsoft.com/office/powerpoint/2010/main" val="2291318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Heat</a:t>
            </a:r>
          </a:p>
        </p:txBody>
      </p:sp>
      <p:pic>
        <p:nvPicPr>
          <p:cNvPr id="19458" name="Picture 2" descr="Klimawandel: In der Hitze der Stadt - Spektrum der Wissenschaft">
            <a:extLst>
              <a:ext uri="{FF2B5EF4-FFF2-40B4-BE49-F238E27FC236}">
                <a16:creationId xmlns:a16="http://schemas.microsoft.com/office/drawing/2014/main" id="{CC4B97DF-40CC-5440-B5EE-61AF9E61B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55" r="11310"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19460" name="Picture 4" descr="Deutsche Städte müssen sich für Hitze wappnen">
            <a:extLst>
              <a:ext uri="{FF2B5EF4-FFF2-40B4-BE49-F238E27FC236}">
                <a16:creationId xmlns:a16="http://schemas.microsoft.com/office/drawing/2014/main" id="{921E2CB5-F406-0747-96EE-4F84850796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0" r="17349"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dirty="0">
              <a:solidFill>
                <a:schemeClr val="tx1"/>
              </a:solidFill>
              <a:latin typeface="+mn-lt"/>
            </a:endParaRPr>
          </a:p>
        </p:txBody>
      </p:sp>
    </p:spTree>
    <p:extLst>
      <p:ext uri="{BB962C8B-B14F-4D97-AF65-F5344CB8AC3E}">
        <p14:creationId xmlns:p14="http://schemas.microsoft.com/office/powerpoint/2010/main" val="107308255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19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9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0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0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0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0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a:latin typeface="+mj-lt"/>
                <a:ea typeface="+mj-ea"/>
                <a:cs typeface="+mj-cs"/>
              </a:rPr>
              <a:t>Fires</a:t>
            </a:r>
          </a:p>
        </p:txBody>
      </p:sp>
      <p:pic>
        <p:nvPicPr>
          <p:cNvPr id="8196" name="Picture 4" descr="Brand einer Lagerhalle: Entwarnung nach Großfeuer in Krefeld - Panorama -  Gesellschaft - Tagesspiegel">
            <a:extLst>
              <a:ext uri="{FF2B5EF4-FFF2-40B4-BE49-F238E27FC236}">
                <a16:creationId xmlns:a16="http://schemas.microsoft.com/office/drawing/2014/main" id="{64AC45D6-39FB-9B4A-81DA-F4F7B6C67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37" r="15655" b="-1"/>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Feuer!">
            <a:extLst>
              <a:ext uri="{FF2B5EF4-FFF2-40B4-BE49-F238E27FC236}">
                <a16:creationId xmlns:a16="http://schemas.microsoft.com/office/drawing/2014/main" id="{7B9CAFFC-269A-194C-B2CA-05F2A04C4B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22" r="15023"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275725202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5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15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a:latin typeface="+mj-lt"/>
                <a:ea typeface="+mj-ea"/>
                <a:cs typeface="+mj-cs"/>
              </a:rPr>
              <a:t>Floods</a:t>
            </a:r>
          </a:p>
        </p:txBody>
      </p:sp>
      <p:pic>
        <p:nvPicPr>
          <p:cNvPr id="6146" name="Picture 2" descr="Hagel, Sturm, Gewitter: Welche Versicherung bei Schäden zahlt - Dies ist  der Blog der Kasseler Sparkasse">
            <a:extLst>
              <a:ext uri="{FF2B5EF4-FFF2-40B4-BE49-F238E27FC236}">
                <a16:creationId xmlns:a16="http://schemas.microsoft.com/office/drawing/2014/main" id="{C7FE5895-53CD-2F41-8D43-B16013E8B8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43" b="-3"/>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Immer wieder Starkregen | Munich Re Topics Online">
            <a:extLst>
              <a:ext uri="{FF2B5EF4-FFF2-40B4-BE49-F238E27FC236}">
                <a16:creationId xmlns:a16="http://schemas.microsoft.com/office/drawing/2014/main" id="{013DC640-6C8A-5941-898C-74F3363395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8" r="6589"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337809494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39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9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9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9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9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9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9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39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39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639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640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0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0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0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0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0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40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Wind and </a:t>
            </a:r>
            <a:r>
              <a:rPr lang="en-US" sz="4000" kern="1200">
                <a:latin typeface="+mj-lt"/>
                <a:ea typeface="+mj-ea"/>
                <a:cs typeface="+mj-cs"/>
              </a:rPr>
              <a:t>Wheather</a:t>
            </a:r>
            <a:endParaRPr lang="en-US" sz="4000" kern="1200" dirty="0">
              <a:latin typeface="+mj-lt"/>
              <a:ea typeface="+mj-ea"/>
              <a:cs typeface="+mj-cs"/>
            </a:endParaRPr>
          </a:p>
        </p:txBody>
      </p:sp>
      <p:pic>
        <p:nvPicPr>
          <p:cNvPr id="16388" name="Picture 4" descr="Bis zu 60 gefährliche Tornados pro Jahr: Deutschland liegt auf Europas  Tornado Alley | The Weather Channel - Artikel von The Weather Channel |  weather.com">
            <a:extLst>
              <a:ext uri="{FF2B5EF4-FFF2-40B4-BE49-F238E27FC236}">
                <a16:creationId xmlns:a16="http://schemas.microsoft.com/office/drawing/2014/main" id="{828FACF4-6346-AE4B-A9EB-332A25BE6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55" r="1810"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16386" name="Picture 2" descr="ACHTUNG! Morgen schwerste Unwetter in NRW, ähnlich wie Ela ! - wize.life">
            <a:extLst>
              <a:ext uri="{FF2B5EF4-FFF2-40B4-BE49-F238E27FC236}">
                <a16:creationId xmlns:a16="http://schemas.microsoft.com/office/drawing/2014/main" id="{F6AAD67B-8CAC-874E-AF85-56AA29528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648" b="-2"/>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dirty="0">
              <a:solidFill>
                <a:schemeClr val="tx1"/>
              </a:solidFill>
              <a:latin typeface="+mn-lt"/>
            </a:endParaRPr>
          </a:p>
        </p:txBody>
      </p:sp>
    </p:spTree>
    <p:extLst>
      <p:ext uri="{BB962C8B-B14F-4D97-AF65-F5344CB8AC3E}">
        <p14:creationId xmlns:p14="http://schemas.microsoft.com/office/powerpoint/2010/main" val="306088363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Smog</a:t>
            </a:r>
          </a:p>
        </p:txBody>
      </p:sp>
      <p:pic>
        <p:nvPicPr>
          <p:cNvPr id="14340" name="Picture 4" descr="Feinstaub und Stickoxide: Auch das ist die Berliner Luft | Deutschland | DW  | 31.01.2018">
            <a:extLst>
              <a:ext uri="{FF2B5EF4-FFF2-40B4-BE49-F238E27FC236}">
                <a16:creationId xmlns:a16="http://schemas.microsoft.com/office/drawing/2014/main" id="{F5185E0B-BAC5-3E45-A2DC-58F82299C0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1" r="3914"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Luftverschmutzung - Smog in der Stadt (Archiv)">
            <a:extLst>
              <a:ext uri="{FF2B5EF4-FFF2-40B4-BE49-F238E27FC236}">
                <a16:creationId xmlns:a16="http://schemas.microsoft.com/office/drawing/2014/main" id="{948D23DB-94E6-8B42-BE6A-0B682F2AB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80" r="11220"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dirty="0">
              <a:solidFill>
                <a:schemeClr val="tx1"/>
              </a:solidFill>
              <a:latin typeface="+mn-lt"/>
            </a:endParaRPr>
          </a:p>
        </p:txBody>
      </p:sp>
    </p:spTree>
    <p:extLst>
      <p:ext uri="{BB962C8B-B14F-4D97-AF65-F5344CB8AC3E}">
        <p14:creationId xmlns:p14="http://schemas.microsoft.com/office/powerpoint/2010/main" val="3594042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29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9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9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29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9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9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0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0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0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30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30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30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30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0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0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0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1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1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31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Traffic</a:t>
            </a:r>
          </a:p>
        </p:txBody>
      </p:sp>
      <p:pic>
        <p:nvPicPr>
          <p:cNvPr id="12292" name="Picture 4" descr="STADT-UMLAND-VERKEHRE">
            <a:extLst>
              <a:ext uri="{FF2B5EF4-FFF2-40B4-BE49-F238E27FC236}">
                <a16:creationId xmlns:a16="http://schemas.microsoft.com/office/drawing/2014/main" id="{32544142-DE76-9344-83F0-A3C0A2D854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0" r="3885" b="-1"/>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12290" name="Picture 2" descr="Es droht der &quot;Verkehrsinfarkt&quot; zu Weihnachten">
            <a:extLst>
              <a:ext uri="{FF2B5EF4-FFF2-40B4-BE49-F238E27FC236}">
                <a16:creationId xmlns:a16="http://schemas.microsoft.com/office/drawing/2014/main" id="{3A0E12EA-09C4-7448-A58A-AC7FF1571F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2" r="6989" b="2"/>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271687764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05" name="Group 1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60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760132"/>
            <a:ext cx="5093596" cy="1777829"/>
          </a:xfrm>
        </p:spPr>
        <p:txBody>
          <a:bodyPr vert="horz" lIns="91440" tIns="45720" rIns="91440" bIns="45720" rtlCol="0" anchor="ctr">
            <a:normAutofit/>
          </a:bodyPr>
          <a:lstStyle/>
          <a:p>
            <a:pPr algn="r"/>
            <a:r>
              <a:rPr lang="en-US" sz="4000">
                <a:latin typeface="+mj-lt"/>
                <a:ea typeface="+mj-ea"/>
                <a:cs typeface="+mj-cs"/>
              </a:rPr>
              <a:t>Noise</a:t>
            </a:r>
          </a:p>
        </p:txBody>
      </p:sp>
      <p:pic>
        <p:nvPicPr>
          <p:cNvPr id="25602" name="Picture 2" descr="City noise linked to hearing loss – study">
            <a:extLst>
              <a:ext uri="{FF2B5EF4-FFF2-40B4-BE49-F238E27FC236}">
                <a16:creationId xmlns:a16="http://schemas.microsoft.com/office/drawing/2014/main" id="{2E8CDA85-675B-534C-97BF-93729FE302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42" b="20242"/>
          <a:stretch/>
        </p:blipFill>
        <p:spPr bwMode="auto">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226706" y="4767660"/>
            <a:ext cx="5173613"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27997046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Other Threads</a:t>
            </a:r>
          </a:p>
        </p:txBody>
      </p:sp>
      <p:pic>
        <p:nvPicPr>
          <p:cNvPr id="10242" name="Picture 2" descr="Berlin: Bombe am Alexanderplatz entschärft">
            <a:extLst>
              <a:ext uri="{FF2B5EF4-FFF2-40B4-BE49-F238E27FC236}">
                <a16:creationId xmlns:a16="http://schemas.microsoft.com/office/drawing/2014/main" id="{075EC18E-CB7A-E040-8779-7A2E12533F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1" r="9444"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descr="Feuerwehrmänner bergen Opfer nahe des Bahnhofs Atocha in Madrid: Am 11. März 2004 attackierten Islamisten die spanische Hauptstadt, 191 Menschen kamen ums Leben.">
            <a:extLst>
              <a:ext uri="{FF2B5EF4-FFF2-40B4-BE49-F238E27FC236}">
                <a16:creationId xmlns:a16="http://schemas.microsoft.com/office/drawing/2014/main" id="{844E1364-3B1C-0B43-A3E2-9B4ACA9489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59"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248925090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What would happen in an apocalyptic blackout? - BBC Future">
            <a:extLst>
              <a:ext uri="{FF2B5EF4-FFF2-40B4-BE49-F238E27FC236}">
                <a16:creationId xmlns:a16="http://schemas.microsoft.com/office/drawing/2014/main" id="{EDB20BB4-B5AE-2B43-80A8-012511F4A0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618062" y="4185749"/>
            <a:ext cx="9265771" cy="622836"/>
          </a:xfrm>
        </p:spPr>
        <p:txBody>
          <a:bodyPr vert="horz" lIns="91440" tIns="45720" rIns="91440" bIns="45720" rtlCol="0" anchor="ctr">
            <a:normAutofit/>
          </a:bodyPr>
          <a:lstStyle/>
          <a:p>
            <a:r>
              <a:rPr lang="en-US" sz="3600">
                <a:latin typeface="+mj-lt"/>
                <a:ea typeface="+mj-ea"/>
                <a:cs typeface="+mj-cs"/>
              </a:rPr>
              <a:t>Power Outage</a:t>
            </a:r>
          </a:p>
        </p:txBody>
      </p:sp>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8063" y="4856921"/>
            <a:ext cx="9565028" cy="1249240"/>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1800" dirty="0">
              <a:solidFill>
                <a:schemeClr val="tx1"/>
              </a:solidFill>
              <a:latin typeface="+mn-lt"/>
            </a:endParaRPr>
          </a:p>
        </p:txBody>
      </p:sp>
    </p:spTree>
    <p:extLst>
      <p:ext uri="{BB962C8B-B14F-4D97-AF65-F5344CB8AC3E}">
        <p14:creationId xmlns:p14="http://schemas.microsoft.com/office/powerpoint/2010/main" val="235118686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23000">
              <a:schemeClr val="bg2">
                <a:lumMod val="50000"/>
              </a:schemeClr>
            </a:gs>
            <a:gs pos="69000">
              <a:schemeClr val="bg2">
                <a:lumMod val="25000"/>
              </a:schemeClr>
            </a:gs>
            <a:gs pos="24012">
              <a:schemeClr val="bg2">
                <a:lumMod val="75000"/>
              </a:schemeClr>
            </a:gs>
            <a:gs pos="97000">
              <a:schemeClr val="tx1">
                <a:lumMod val="95000"/>
                <a:lumOff val="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894" y="4875552"/>
            <a:ext cx="3386991" cy="1995027"/>
          </a:xfrm>
          <a:prstGeom prst="rect">
            <a:avLst/>
          </a:prstGeom>
        </p:spPr>
      </p:pic>
      <p:pic>
        <p:nvPicPr>
          <p:cNvPr id="2068" name="Picture 20" descr="Émissions Atmosphériques De L'usine De Transformation De L'amidon Photo Prem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 y="2943683"/>
            <a:ext cx="3588575" cy="395968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Résultat de recherche d'images pour &quot;verre pénurie eau&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921" y="3023937"/>
            <a:ext cx="3538585" cy="1841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ffet de vitesse de mouvement avec city night Photo gratu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229" y="486730"/>
            <a:ext cx="5076772" cy="322574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in Touching Réseau De Télécommunication Et Technologie Internet Mobile Sans Fil Avec Connexion De Données 5g Lte Du Commerce Mondial, Fintech, Blockchain. Photo Premi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9178" y="4829051"/>
            <a:ext cx="5072613" cy="20579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ain Robot Prenant Contact Avec Une Main Humaine Sur Fond Sombre Photo Prem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5229" y="3611574"/>
            <a:ext cx="5076771" cy="15430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ule De Personnes Anonymes Marchant Dans La Rue Photo Premiu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73"/>
            <a:ext cx="7115229" cy="253720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p:cNvSpPr>
            <a:spLocks noGrp="1"/>
          </p:cNvSpPr>
          <p:nvPr>
            <p:ph type="title"/>
          </p:nvPr>
        </p:nvSpPr>
        <p:spPr>
          <a:xfrm>
            <a:off x="479998" y="368608"/>
            <a:ext cx="4237775" cy="468264"/>
          </a:xfrm>
          <a:solidFill>
            <a:schemeClr val="bg1"/>
          </a:solidFill>
        </p:spPr>
        <p:txBody>
          <a:bodyPr/>
          <a:lstStyle/>
          <a:p>
            <a:r>
              <a:rPr lang="en-US" dirty="0"/>
              <a:t>The world in 2030</a:t>
            </a:r>
          </a:p>
        </p:txBody>
      </p:sp>
      <p:cxnSp>
        <p:nvCxnSpPr>
          <p:cNvPr id="19" name="Straight Connector 18"/>
          <p:cNvCxnSpPr/>
          <p:nvPr/>
        </p:nvCxnSpPr>
        <p:spPr>
          <a:xfrm>
            <a:off x="7071781" y="368608"/>
            <a:ext cx="0" cy="64893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119388" y="3597059"/>
            <a:ext cx="519896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1355" y="5786676"/>
            <a:ext cx="12181032" cy="114903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defTabSz="1219170">
              <a:defRPr/>
            </a:pPr>
            <a:endParaRPr lang="en-GB" sz="1600" dirty="0">
              <a:solidFill>
                <a:srgbClr val="2A6D81">
                  <a:lumMod val="75000"/>
                </a:srgbClr>
              </a:solidFill>
              <a:latin typeface="Franklin Gothic Demi Cond" panose="020B0706030402020204" pitchFamily="34" charset="0"/>
            </a:endParaRPr>
          </a:p>
        </p:txBody>
      </p:sp>
      <p:cxnSp>
        <p:nvCxnSpPr>
          <p:cNvPr id="36" name="Straight Connector 35"/>
          <p:cNvCxnSpPr/>
          <p:nvPr/>
        </p:nvCxnSpPr>
        <p:spPr>
          <a:xfrm>
            <a:off x="3616716" y="3013779"/>
            <a:ext cx="0" cy="40474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0384" y="1882515"/>
            <a:ext cx="7097651" cy="114903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defTabSz="1219170">
              <a:defRPr/>
            </a:pPr>
            <a:endParaRPr lang="en-GB" sz="1867" dirty="0">
              <a:solidFill>
                <a:srgbClr val="2A6D81">
                  <a:lumMod val="75000"/>
                </a:srgbClr>
              </a:solidFill>
              <a:latin typeface="Franklin Gothic Demi Cond" panose="020B0706030402020204" pitchFamily="34" charset="0"/>
            </a:endParaRPr>
          </a:p>
        </p:txBody>
      </p:sp>
      <p:sp>
        <p:nvSpPr>
          <p:cNvPr id="41" name="Rectangle 40"/>
          <p:cNvSpPr/>
          <p:nvPr/>
        </p:nvSpPr>
        <p:spPr>
          <a:xfrm>
            <a:off x="7114815" y="2480087"/>
            <a:ext cx="5050368" cy="114903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defTabSz="1219170">
              <a:defRPr/>
            </a:pPr>
            <a:endParaRPr lang="en-GB" sz="1867" dirty="0">
              <a:solidFill>
                <a:srgbClr val="2A6D81">
                  <a:lumMod val="75000"/>
                </a:srgbClr>
              </a:solidFill>
              <a:latin typeface="Franklin Gothic Demi Cond" panose="020B0706030402020204" pitchFamily="34" charset="0"/>
            </a:endParaRPr>
          </a:p>
        </p:txBody>
      </p:sp>
      <p:sp>
        <p:nvSpPr>
          <p:cNvPr id="7" name="TextBox 6"/>
          <p:cNvSpPr txBox="1"/>
          <p:nvPr/>
        </p:nvSpPr>
        <p:spPr>
          <a:xfrm>
            <a:off x="3599543" y="5819569"/>
            <a:ext cx="3919109" cy="984885"/>
          </a:xfrm>
          <a:prstGeom prst="rect">
            <a:avLst/>
          </a:prstGeom>
          <a:noFill/>
        </p:spPr>
        <p:txBody>
          <a:bodyPr wrap="square" lIns="0" tIns="0" rIns="0" bIns="0" rtlCol="0" anchor="b">
            <a:spAutoFit/>
          </a:bodyPr>
          <a:lstStyle/>
          <a:p>
            <a:pPr marL="124881" defTabSz="1219170">
              <a:defRPr/>
            </a:pPr>
            <a:r>
              <a:rPr lang="en-US" sz="1600" b="1" dirty="0">
                <a:solidFill>
                  <a:srgbClr val="2A6D81"/>
                </a:solidFill>
                <a:latin typeface="Arial" panose="020B0604020202020204"/>
              </a:rPr>
              <a:t>Resource pressure</a:t>
            </a:r>
          </a:p>
          <a:p>
            <a:pPr marL="124881" defTabSz="1219170">
              <a:defRPr/>
            </a:pPr>
            <a:r>
              <a:rPr lang="en-US" sz="1600" b="1" dirty="0">
                <a:solidFill>
                  <a:srgbClr val="2A6D81"/>
                </a:solidFill>
                <a:latin typeface="Arial" panose="020B0604020202020204"/>
              </a:rPr>
              <a:t>3-4 billion people </a:t>
            </a:r>
            <a:br>
              <a:rPr lang="en-US" sz="1600" b="1" dirty="0">
                <a:solidFill>
                  <a:srgbClr val="2A6D81"/>
                </a:solidFill>
                <a:latin typeface="Arial" panose="020B0604020202020204"/>
              </a:rPr>
            </a:br>
            <a:r>
              <a:rPr lang="en-US" sz="1600" b="1" dirty="0">
                <a:solidFill>
                  <a:srgbClr val="2A6D81"/>
                </a:solidFill>
                <a:latin typeface="Arial" panose="020B0604020202020204"/>
              </a:rPr>
              <a:t>experienced water stress</a:t>
            </a:r>
          </a:p>
          <a:p>
            <a:pPr marL="124881" defTabSz="1219170">
              <a:defRPr/>
            </a:pPr>
            <a:r>
              <a:rPr lang="en-US" sz="1600" b="1" dirty="0">
                <a:solidFill>
                  <a:srgbClr val="2A6D81"/>
                </a:solidFill>
                <a:latin typeface="Arial" panose="020B0604020202020204"/>
              </a:rPr>
              <a:t>Raw materials scarcity</a:t>
            </a:r>
          </a:p>
        </p:txBody>
      </p:sp>
      <p:sp>
        <p:nvSpPr>
          <p:cNvPr id="6" name="TextBox 5"/>
          <p:cNvSpPr txBox="1"/>
          <p:nvPr/>
        </p:nvSpPr>
        <p:spPr>
          <a:xfrm>
            <a:off x="-26050" y="6065791"/>
            <a:ext cx="3636561" cy="492443"/>
          </a:xfrm>
          <a:prstGeom prst="rect">
            <a:avLst/>
          </a:prstGeom>
          <a:noFill/>
        </p:spPr>
        <p:txBody>
          <a:bodyPr wrap="square" lIns="0" tIns="0" rIns="0" bIns="0" rtlCol="0" anchor="b">
            <a:spAutoFit/>
          </a:bodyPr>
          <a:lstStyle/>
          <a:p>
            <a:pPr marL="232828" defTabSz="1219170">
              <a:defRPr/>
            </a:pPr>
            <a:r>
              <a:rPr lang="en-US" sz="1600" b="1" dirty="0">
                <a:solidFill>
                  <a:srgbClr val="2A6D81"/>
                </a:solidFill>
                <a:latin typeface="Arial" panose="020B0604020202020204"/>
              </a:rPr>
              <a:t>Climate Change</a:t>
            </a:r>
          </a:p>
          <a:p>
            <a:pPr marL="232828" defTabSz="1219170">
              <a:defRPr/>
            </a:pPr>
            <a:r>
              <a:rPr lang="en-US" sz="1600" b="1" dirty="0">
                <a:solidFill>
                  <a:srgbClr val="2A6D81"/>
                </a:solidFill>
                <a:latin typeface="Arial" panose="020B0604020202020204"/>
              </a:rPr>
              <a:t>+ 2°C</a:t>
            </a:r>
          </a:p>
        </p:txBody>
      </p:sp>
      <p:sp>
        <p:nvSpPr>
          <p:cNvPr id="8" name="TextBox 7"/>
          <p:cNvSpPr txBox="1"/>
          <p:nvPr/>
        </p:nvSpPr>
        <p:spPr>
          <a:xfrm>
            <a:off x="7119387" y="5942679"/>
            <a:ext cx="5072613" cy="738664"/>
          </a:xfrm>
          <a:prstGeom prst="rect">
            <a:avLst/>
          </a:prstGeom>
          <a:noFill/>
        </p:spPr>
        <p:txBody>
          <a:bodyPr wrap="square" lIns="0" tIns="0" rIns="0" bIns="0" rtlCol="0" anchor="b">
            <a:spAutoFit/>
          </a:bodyPr>
          <a:lstStyle/>
          <a:p>
            <a:pPr marL="124881" defTabSz="1219170">
              <a:defRPr/>
            </a:pPr>
            <a:r>
              <a:rPr lang="en-US" sz="1600" b="1" dirty="0">
                <a:solidFill>
                  <a:srgbClr val="2A6D81"/>
                </a:solidFill>
                <a:latin typeface="Arial" panose="020B0604020202020204"/>
              </a:rPr>
              <a:t>Technology Shifts</a:t>
            </a:r>
          </a:p>
          <a:p>
            <a:pPr marL="124881" defTabSz="1219170">
              <a:defRPr/>
            </a:pPr>
            <a:r>
              <a:rPr lang="en-US" sz="1600" b="1" dirty="0">
                <a:solidFill>
                  <a:srgbClr val="2A6D81"/>
                </a:solidFill>
                <a:latin typeface="Arial" panose="020B0604020202020204"/>
              </a:rPr>
              <a:t>125 billion connected devices</a:t>
            </a:r>
          </a:p>
          <a:p>
            <a:pPr marL="124881" defTabSz="1219170">
              <a:defRPr/>
            </a:pPr>
            <a:r>
              <a:rPr lang="en-US" sz="1600" b="1" dirty="0">
                <a:solidFill>
                  <a:srgbClr val="2A6D81"/>
                </a:solidFill>
                <a:latin typeface="Arial" panose="020B0604020202020204"/>
              </a:rPr>
              <a:t>15 million manufacturing </a:t>
            </a:r>
            <a:r>
              <a:rPr lang="en-US" sz="1600" b="1" dirty="0" err="1">
                <a:solidFill>
                  <a:srgbClr val="2A6D81"/>
                </a:solidFill>
                <a:latin typeface="Arial" panose="020B0604020202020204"/>
              </a:rPr>
              <a:t>cobots</a:t>
            </a:r>
            <a:endParaRPr lang="en-US" sz="1600" b="1" dirty="0">
              <a:solidFill>
                <a:srgbClr val="2A6D81"/>
              </a:solidFill>
              <a:latin typeface="Arial" panose="020B0604020202020204"/>
            </a:endParaRPr>
          </a:p>
        </p:txBody>
      </p:sp>
      <p:sp>
        <p:nvSpPr>
          <p:cNvPr id="5" name="TextBox 4"/>
          <p:cNvSpPr txBox="1"/>
          <p:nvPr/>
        </p:nvSpPr>
        <p:spPr>
          <a:xfrm>
            <a:off x="7119387" y="2808383"/>
            <a:ext cx="5038747" cy="492443"/>
          </a:xfrm>
          <a:prstGeom prst="rect">
            <a:avLst/>
          </a:prstGeom>
          <a:noFill/>
        </p:spPr>
        <p:txBody>
          <a:bodyPr wrap="square" lIns="0" tIns="0" rIns="0" bIns="0" rtlCol="0" anchor="b">
            <a:spAutoFit/>
          </a:bodyPr>
          <a:lstStyle/>
          <a:p>
            <a:pPr marL="237061" defTabSz="1219170">
              <a:defRPr/>
            </a:pPr>
            <a:r>
              <a:rPr lang="en-US" sz="1600" b="1" dirty="0">
                <a:solidFill>
                  <a:srgbClr val="2A6D81"/>
                </a:solidFill>
                <a:latin typeface="Arial" panose="020B0604020202020204"/>
              </a:rPr>
              <a:t>Urbanization</a:t>
            </a:r>
          </a:p>
          <a:p>
            <a:pPr marL="237061" defTabSz="1219170">
              <a:defRPr/>
            </a:pPr>
            <a:r>
              <a:rPr lang="en-US" sz="1600" b="1" dirty="0">
                <a:solidFill>
                  <a:srgbClr val="2A6D81"/>
                </a:solidFill>
                <a:latin typeface="Arial" panose="020B0604020202020204"/>
              </a:rPr>
              <a:t>2/3 population in cities</a:t>
            </a:r>
          </a:p>
        </p:txBody>
      </p:sp>
      <p:cxnSp>
        <p:nvCxnSpPr>
          <p:cNvPr id="34" name="Straight Connector 33"/>
          <p:cNvCxnSpPr/>
          <p:nvPr/>
        </p:nvCxnSpPr>
        <p:spPr>
          <a:xfrm flipH="1" flipV="1">
            <a:off x="-11354" y="2999264"/>
            <a:ext cx="71005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050" y="2087699"/>
            <a:ext cx="6962521" cy="738664"/>
          </a:xfrm>
          <a:prstGeom prst="rect">
            <a:avLst/>
          </a:prstGeom>
          <a:noFill/>
        </p:spPr>
        <p:txBody>
          <a:bodyPr wrap="square" lIns="0" tIns="0" rIns="0" bIns="0" rtlCol="0" anchor="b">
            <a:spAutoFit/>
          </a:bodyPr>
          <a:lstStyle/>
          <a:p>
            <a:pPr marL="237061" defTabSz="1219170">
              <a:defRPr/>
            </a:pPr>
            <a:r>
              <a:rPr lang="en-US" sz="1600" b="1" dirty="0">
                <a:solidFill>
                  <a:srgbClr val="2A6D81"/>
                </a:solidFill>
                <a:latin typeface="Arial" panose="020B0604020202020204"/>
              </a:rPr>
              <a:t>Population</a:t>
            </a:r>
          </a:p>
          <a:p>
            <a:pPr marL="237061" defTabSz="1219170">
              <a:defRPr/>
            </a:pPr>
            <a:r>
              <a:rPr lang="en-US" sz="1600" b="1" dirty="0">
                <a:solidFill>
                  <a:srgbClr val="2A6D81"/>
                </a:solidFill>
                <a:latin typeface="Arial" panose="020B0604020202020204"/>
              </a:rPr>
              <a:t>8,5 billion people</a:t>
            </a:r>
          </a:p>
          <a:p>
            <a:pPr marL="237061" defTabSz="1219170">
              <a:defRPr/>
            </a:pPr>
            <a:r>
              <a:rPr lang="en-US" sz="1600" b="1" dirty="0">
                <a:solidFill>
                  <a:srgbClr val="2A6D81"/>
                </a:solidFill>
                <a:latin typeface="Arial" panose="020B0604020202020204"/>
              </a:rPr>
              <a:t>1 billion over 65 </a:t>
            </a:r>
            <a:r>
              <a:rPr lang="en-US" sz="1600" b="1" dirty="0" err="1">
                <a:solidFill>
                  <a:srgbClr val="2A6D81"/>
                </a:solidFill>
                <a:latin typeface="Arial" panose="020B0604020202020204"/>
              </a:rPr>
              <a:t>yrs</a:t>
            </a:r>
            <a:endParaRPr lang="en-US" sz="1600" b="1" dirty="0">
              <a:solidFill>
                <a:srgbClr val="2A6D81"/>
              </a:solidFill>
              <a:latin typeface="Arial" panose="020B0604020202020204"/>
            </a:endParaRPr>
          </a:p>
        </p:txBody>
      </p:sp>
    </p:spTree>
    <p:extLst>
      <p:ext uri="{BB962C8B-B14F-4D97-AF65-F5344CB8AC3E}">
        <p14:creationId xmlns:p14="http://schemas.microsoft.com/office/powerpoint/2010/main" val="3832035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021821" y="4004732"/>
            <a:ext cx="6465287" cy="1324235"/>
          </a:xfrm>
        </p:spPr>
        <p:txBody>
          <a:bodyPr vert="horz" lIns="91440" tIns="45720" rIns="91440" bIns="45720" rtlCol="0" anchor="b">
            <a:normAutofit/>
          </a:bodyPr>
          <a:lstStyle/>
          <a:p>
            <a:r>
              <a:rPr lang="en-US" sz="4800" dirty="0">
                <a:latin typeface="+mj-lt"/>
                <a:ea typeface="+mj-ea"/>
                <a:cs typeface="+mj-cs"/>
              </a:rPr>
              <a:t>Recent Threads</a:t>
            </a:r>
          </a:p>
        </p:txBody>
      </p:sp>
      <p:sp>
        <p:nvSpPr>
          <p:cNvPr id="9" name="Text Placeholder 8"/>
          <p:cNvSpPr>
            <a:spLocks noGrp="1"/>
          </p:cNvSpPr>
          <p:nvPr>
            <p:ph type="body" idx="28"/>
          </p:nvPr>
        </p:nvSpPr>
        <p:spPr>
          <a:xfrm>
            <a:off x="5021821" y="5550568"/>
            <a:ext cx="6465286" cy="602551"/>
          </a:xfrm>
        </p:spPr>
        <p:txBody>
          <a:bodyPr vert="horz" lIns="91440" tIns="45720" rIns="91440" bIns="45720" rtlCol="0">
            <a:normAutofit/>
          </a:bodyPr>
          <a:lstStyle/>
          <a:p>
            <a:pPr>
              <a:lnSpc>
                <a:spcPct val="90000"/>
              </a:lnSpc>
              <a:spcBef>
                <a:spcPts val="1000"/>
              </a:spcBef>
            </a:pPr>
            <a:r>
              <a:rPr lang="en-US" sz="2000" dirty="0">
                <a:solidFill>
                  <a:schemeClr val="tx1">
                    <a:lumMod val="75000"/>
                  </a:schemeClr>
                </a:solidFill>
                <a:latin typeface="+mn-lt"/>
              </a:rPr>
              <a:t> in Europe</a:t>
            </a:r>
          </a:p>
        </p:txBody>
      </p:sp>
      <p:sp>
        <p:nvSpPr>
          <p:cNvPr id="43" name="Rectangle 17">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fik 10" descr="Ein Bild, das Text, mehrere enthält.&#10;&#10;Automatisch generierte Beschreibung">
            <a:extLst>
              <a:ext uri="{FF2B5EF4-FFF2-40B4-BE49-F238E27FC236}">
                <a16:creationId xmlns:a16="http://schemas.microsoft.com/office/drawing/2014/main" id="{BE1666B3-A6CC-2B40-AB5D-C6CFD87BFE91}"/>
              </a:ext>
            </a:extLst>
          </p:cNvPr>
          <p:cNvPicPr>
            <a:picLocks noChangeAspect="1"/>
          </p:cNvPicPr>
          <p:nvPr/>
        </p:nvPicPr>
        <p:blipFill>
          <a:blip r:embed="rId3"/>
          <a:stretch>
            <a:fillRect/>
          </a:stretch>
        </p:blipFill>
        <p:spPr>
          <a:xfrm>
            <a:off x="746321" y="628650"/>
            <a:ext cx="3269616" cy="5449360"/>
          </a:xfrm>
          <a:prstGeom prst="rect">
            <a:avLst/>
          </a:prstGeom>
        </p:spPr>
      </p:pic>
      <p:sp>
        <p:nvSpPr>
          <p:cNvPr id="44" name="Rectangle 19">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fik 12" descr="Ein Bild, das Text, Personen, draußen, Gruppe enthält.&#10;&#10;Automatisch generierte Beschreibung">
            <a:extLst>
              <a:ext uri="{FF2B5EF4-FFF2-40B4-BE49-F238E27FC236}">
                <a16:creationId xmlns:a16="http://schemas.microsoft.com/office/drawing/2014/main" id="{68098B34-B36D-7346-8B69-E5464EB2C8BB}"/>
              </a:ext>
            </a:extLst>
          </p:cNvPr>
          <p:cNvPicPr>
            <a:picLocks noChangeAspect="1"/>
          </p:cNvPicPr>
          <p:nvPr/>
        </p:nvPicPr>
        <p:blipFill>
          <a:blip r:embed="rId4"/>
          <a:stretch>
            <a:fillRect/>
          </a:stretch>
        </p:blipFill>
        <p:spPr>
          <a:xfrm>
            <a:off x="5380605" y="628649"/>
            <a:ext cx="2223765" cy="2639484"/>
          </a:xfrm>
          <a:prstGeom prst="rect">
            <a:avLst/>
          </a:prstGeom>
        </p:spPr>
      </p:pic>
      <p:sp>
        <p:nvSpPr>
          <p:cNvPr id="45" name="Rectangle 21">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fik 2" descr="Ein Bild, das Text, draußen enthält.&#10;&#10;Automatisch generierte Beschreibung">
            <a:extLst>
              <a:ext uri="{FF2B5EF4-FFF2-40B4-BE49-F238E27FC236}">
                <a16:creationId xmlns:a16="http://schemas.microsoft.com/office/drawing/2014/main" id="{727536F0-0C1A-B241-8DB0-27AA0E8ACA8A}"/>
              </a:ext>
            </a:extLst>
          </p:cNvPr>
          <p:cNvPicPr>
            <a:picLocks noChangeAspect="1"/>
          </p:cNvPicPr>
          <p:nvPr/>
        </p:nvPicPr>
        <p:blipFill>
          <a:blip r:embed="rId5"/>
          <a:stretch>
            <a:fillRect/>
          </a:stretch>
        </p:blipFill>
        <p:spPr>
          <a:xfrm>
            <a:off x="9416339" y="628649"/>
            <a:ext cx="1603487" cy="2639484"/>
          </a:xfrm>
          <a:prstGeom prst="rect">
            <a:avLst/>
          </a:prstGeom>
        </p:spPr>
      </p:pic>
      <p:cxnSp>
        <p:nvCxnSpPr>
          <p:cNvPr id="24" name="Straight Connector 23">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62413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28"/>
          </p:nvPr>
        </p:nvSpPr>
        <p:spPr/>
        <p:txBody>
          <a:bodyPr>
            <a:normAutofit fontScale="92500" lnSpcReduction="20000"/>
          </a:bodyPr>
          <a:lstStyle/>
          <a:p>
            <a:r>
              <a:rPr lang="en-GB" dirty="0"/>
              <a:t> </a:t>
            </a:r>
          </a:p>
        </p:txBody>
      </p:sp>
      <p:sp>
        <p:nvSpPr>
          <p:cNvPr id="22" name="Rectangle 2">
            <a:extLst>
              <a:ext uri="{FF2B5EF4-FFF2-40B4-BE49-F238E27FC236}">
                <a16:creationId xmlns:a16="http://schemas.microsoft.com/office/drawing/2014/main" id="{3C6FDD56-A72B-4650-8DA1-7A40A140F53D}"/>
              </a:ext>
            </a:extLst>
          </p:cNvPr>
          <p:cNvSpPr txBox="1">
            <a:spLocks noChangeArrowheads="1"/>
          </p:cNvSpPr>
          <p:nvPr/>
        </p:nvSpPr>
        <p:spPr>
          <a:xfrm>
            <a:off x="4415366" y="1232821"/>
            <a:ext cx="3361268" cy="102548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accent1">
                    <a:lumMod val="75000"/>
                  </a:schemeClr>
                </a:solidFill>
              </a:rPr>
              <a:t>Resilient</a:t>
            </a:r>
          </a:p>
        </p:txBody>
      </p:sp>
      <p:pic>
        <p:nvPicPr>
          <p:cNvPr id="20" name="Picture 19">
            <a:extLst>
              <a:ext uri="{FF2B5EF4-FFF2-40B4-BE49-F238E27FC236}">
                <a16:creationId xmlns:a16="http://schemas.microsoft.com/office/drawing/2014/main" id="{AFA9E479-A280-FC47-9076-9F3EE03A90F6}"/>
              </a:ext>
            </a:extLst>
          </p:cNvPr>
          <p:cNvPicPr>
            <a:picLocks noChangeAspect="1"/>
          </p:cNvPicPr>
          <p:nvPr/>
        </p:nvPicPr>
        <p:blipFill>
          <a:blip r:embed="rId3"/>
          <a:stretch>
            <a:fillRect/>
          </a:stretch>
        </p:blipFill>
        <p:spPr>
          <a:xfrm>
            <a:off x="4720036" y="2515700"/>
            <a:ext cx="2751931" cy="3024717"/>
          </a:xfrm>
          <a:prstGeom prst="rect">
            <a:avLst/>
          </a:prstGeom>
        </p:spPr>
      </p:pic>
      <p:grpSp>
        <p:nvGrpSpPr>
          <p:cNvPr id="10" name="Group 9">
            <a:extLst>
              <a:ext uri="{FF2B5EF4-FFF2-40B4-BE49-F238E27FC236}">
                <a16:creationId xmlns:a16="http://schemas.microsoft.com/office/drawing/2014/main" id="{D1CF98C9-ADE9-8549-BB3E-EA3707F13F4D}"/>
              </a:ext>
            </a:extLst>
          </p:cNvPr>
          <p:cNvGrpSpPr/>
          <p:nvPr/>
        </p:nvGrpSpPr>
        <p:grpSpPr>
          <a:xfrm>
            <a:off x="462595" y="1232819"/>
            <a:ext cx="3361268" cy="4307599"/>
            <a:chOff x="346946" y="924614"/>
            <a:chExt cx="2520951" cy="3230699"/>
          </a:xfrm>
        </p:grpSpPr>
        <p:pic>
          <p:nvPicPr>
            <p:cNvPr id="19" name="Picture 18">
              <a:extLst>
                <a:ext uri="{FF2B5EF4-FFF2-40B4-BE49-F238E27FC236}">
                  <a16:creationId xmlns:a16="http://schemas.microsoft.com/office/drawing/2014/main" id="{E4C8CBBE-6777-8C43-A5AD-33A7C1637867}"/>
                </a:ext>
              </a:extLst>
            </p:cNvPr>
            <p:cNvPicPr>
              <a:picLocks noChangeAspect="1"/>
            </p:cNvPicPr>
            <p:nvPr/>
          </p:nvPicPr>
          <p:blipFill>
            <a:blip r:embed="rId4"/>
            <a:stretch>
              <a:fillRect/>
            </a:stretch>
          </p:blipFill>
          <p:spPr>
            <a:xfrm>
              <a:off x="960558" y="1886775"/>
              <a:ext cx="1293728" cy="2268538"/>
            </a:xfrm>
            <a:prstGeom prst="rect">
              <a:avLst/>
            </a:prstGeom>
          </p:spPr>
        </p:pic>
        <p:sp>
          <p:nvSpPr>
            <p:cNvPr id="23" name="Rectangle 2">
              <a:extLst>
                <a:ext uri="{FF2B5EF4-FFF2-40B4-BE49-F238E27FC236}">
                  <a16:creationId xmlns:a16="http://schemas.microsoft.com/office/drawing/2014/main" id="{68B1A47D-69D8-E54A-B152-1D1829097065}"/>
                </a:ext>
              </a:extLst>
            </p:cNvPr>
            <p:cNvSpPr txBox="1">
              <a:spLocks noChangeArrowheads="1"/>
            </p:cNvSpPr>
            <p:nvPr/>
          </p:nvSpPr>
          <p:spPr>
            <a:xfrm>
              <a:off x="346946" y="924614"/>
              <a:ext cx="2520951" cy="76911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accent1">
                      <a:lumMod val="75000"/>
                    </a:schemeClr>
                  </a:solidFill>
                </a:rPr>
                <a:t>Fragile</a:t>
              </a:r>
            </a:p>
          </p:txBody>
        </p:sp>
      </p:grpSp>
      <p:grpSp>
        <p:nvGrpSpPr>
          <p:cNvPr id="11" name="Group 10">
            <a:extLst>
              <a:ext uri="{FF2B5EF4-FFF2-40B4-BE49-F238E27FC236}">
                <a16:creationId xmlns:a16="http://schemas.microsoft.com/office/drawing/2014/main" id="{C25B326B-A780-8745-8586-A448E5D0D18B}"/>
              </a:ext>
            </a:extLst>
          </p:cNvPr>
          <p:cNvGrpSpPr/>
          <p:nvPr/>
        </p:nvGrpSpPr>
        <p:grpSpPr>
          <a:xfrm>
            <a:off x="8368138" y="1221317"/>
            <a:ext cx="3361268" cy="4324468"/>
            <a:chOff x="6276103" y="915987"/>
            <a:chExt cx="2520951" cy="3243351"/>
          </a:xfrm>
        </p:grpSpPr>
        <p:pic>
          <p:nvPicPr>
            <p:cNvPr id="21" name="Picture 20">
              <a:extLst>
                <a:ext uri="{FF2B5EF4-FFF2-40B4-BE49-F238E27FC236}">
                  <a16:creationId xmlns:a16="http://schemas.microsoft.com/office/drawing/2014/main" id="{D84F1290-A0EA-4442-A077-CFE73EC456BE}"/>
                </a:ext>
              </a:extLst>
            </p:cNvPr>
            <p:cNvPicPr>
              <a:picLocks noChangeAspect="1"/>
            </p:cNvPicPr>
            <p:nvPr/>
          </p:nvPicPr>
          <p:blipFill>
            <a:blip r:embed="rId5"/>
            <a:stretch>
              <a:fillRect/>
            </a:stretch>
          </p:blipFill>
          <p:spPr>
            <a:xfrm>
              <a:off x="6389868" y="1866730"/>
              <a:ext cx="2268538" cy="2292608"/>
            </a:xfrm>
            <a:prstGeom prst="rect">
              <a:avLst/>
            </a:prstGeom>
          </p:spPr>
        </p:pic>
        <p:sp>
          <p:nvSpPr>
            <p:cNvPr id="24" name="Rectangle 2">
              <a:extLst>
                <a:ext uri="{FF2B5EF4-FFF2-40B4-BE49-F238E27FC236}">
                  <a16:creationId xmlns:a16="http://schemas.microsoft.com/office/drawing/2014/main" id="{3BC662DD-3DA2-494A-A848-FBA0B266EC60}"/>
                </a:ext>
              </a:extLst>
            </p:cNvPr>
            <p:cNvSpPr txBox="1">
              <a:spLocks noChangeArrowheads="1"/>
            </p:cNvSpPr>
            <p:nvPr/>
          </p:nvSpPr>
          <p:spPr>
            <a:xfrm>
              <a:off x="6276103" y="915987"/>
              <a:ext cx="2520951" cy="76911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accent1">
                      <a:lumMod val="75000"/>
                    </a:schemeClr>
                  </a:solidFill>
                </a:rPr>
                <a:t>Anti-fragile</a:t>
              </a:r>
            </a:p>
          </p:txBody>
        </p:sp>
      </p:grpSp>
    </p:spTree>
    <p:extLst>
      <p:ext uri="{BB962C8B-B14F-4D97-AF65-F5344CB8AC3E}">
        <p14:creationId xmlns:p14="http://schemas.microsoft.com/office/powerpoint/2010/main" val="278662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86367" y="1709979"/>
            <a:ext cx="3360000" cy="3360000"/>
          </a:xfrm>
          <a:prstGeom prst="rect">
            <a:avLst/>
          </a:prstGeom>
        </p:spPr>
      </p:pic>
      <p:pic>
        <p:nvPicPr>
          <p:cNvPr id="8" name="Picture 7"/>
          <p:cNvPicPr>
            <a:picLocks noChangeAspect="1"/>
          </p:cNvPicPr>
          <p:nvPr/>
        </p:nvPicPr>
        <p:blipFill>
          <a:blip r:embed="rId4"/>
          <a:stretch>
            <a:fillRect/>
          </a:stretch>
        </p:blipFill>
        <p:spPr>
          <a:xfrm>
            <a:off x="980659" y="1709979"/>
            <a:ext cx="3360000" cy="3360000"/>
          </a:xfrm>
          <a:prstGeom prst="rect">
            <a:avLst/>
          </a:prstGeom>
        </p:spPr>
      </p:pic>
      <p:sp>
        <p:nvSpPr>
          <p:cNvPr id="96" name="Title 5">
            <a:extLst>
              <a:ext uri="{FF2B5EF4-FFF2-40B4-BE49-F238E27FC236}">
                <a16:creationId xmlns:a16="http://schemas.microsoft.com/office/drawing/2014/main" id="{885FD001-AB93-5A44-88FE-10EDBD2EB1FF}"/>
              </a:ext>
            </a:extLst>
          </p:cNvPr>
          <p:cNvSpPr>
            <a:spLocks noGrp="1"/>
          </p:cNvSpPr>
          <p:nvPr>
            <p:ph type="title"/>
          </p:nvPr>
        </p:nvSpPr>
        <p:spPr>
          <a:xfrm>
            <a:off x="478367" y="368300"/>
            <a:ext cx="11209691" cy="503347"/>
          </a:xfrm>
        </p:spPr>
        <p:txBody>
          <a:bodyPr>
            <a:normAutofit fontScale="90000"/>
          </a:bodyPr>
          <a:lstStyle/>
          <a:p>
            <a:r>
              <a:rPr lang="en-US" dirty="0">
                <a:latin typeface="Bebas Neue"/>
              </a:rPr>
              <a:t>National Luxembourg Digital Twin</a:t>
            </a:r>
            <a:endParaRPr lang="en-US" dirty="0"/>
          </a:p>
        </p:txBody>
      </p:sp>
      <p:sp>
        <p:nvSpPr>
          <p:cNvPr id="2" name="Rectangle 1"/>
          <p:cNvSpPr/>
          <p:nvPr/>
        </p:nvSpPr>
        <p:spPr>
          <a:xfrm>
            <a:off x="478367" y="809696"/>
            <a:ext cx="11235267" cy="421033"/>
          </a:xfrm>
          <a:prstGeom prst="rect">
            <a:avLst/>
          </a:prstGeom>
        </p:spPr>
        <p:txBody>
          <a:bodyPr wrap="square" lIns="0" tIns="0" rIns="0" bIns="0">
            <a:noAutofit/>
          </a:bodyPr>
          <a:lstStyle/>
          <a:p>
            <a:r>
              <a:rPr lang="en-US" sz="2400" b="1" dirty="0">
                <a:solidFill>
                  <a:schemeClr val="tx2"/>
                </a:solidFill>
              </a:rPr>
              <a:t>The digital backbone to Innovation for Resilience and Sustainability</a:t>
            </a:r>
            <a:endParaRPr lang="en-GB" sz="2400" b="1" dirty="0">
              <a:solidFill>
                <a:schemeClr val="tx2"/>
              </a:solidFill>
            </a:endParaRPr>
          </a:p>
        </p:txBody>
      </p:sp>
      <p:grpSp>
        <p:nvGrpSpPr>
          <p:cNvPr id="13" name="Group 4"/>
          <p:cNvGrpSpPr>
            <a:grpSpLocks noChangeAspect="1"/>
          </p:cNvGrpSpPr>
          <p:nvPr/>
        </p:nvGrpSpPr>
        <p:grpSpPr bwMode="auto">
          <a:xfrm rot="8100000">
            <a:off x="3811266" y="1392095"/>
            <a:ext cx="4504495" cy="4109688"/>
            <a:chOff x="1892" y="382"/>
            <a:chExt cx="3902" cy="3560"/>
          </a:xfrm>
          <a:effectLst/>
        </p:grpSpPr>
        <p:sp>
          <p:nvSpPr>
            <p:cNvPr id="14" name="AutoShape 3"/>
            <p:cNvSpPr>
              <a:spLocks noChangeAspect="1" noChangeArrowheads="1" noTextEdit="1"/>
            </p:cNvSpPr>
            <p:nvPr/>
          </p:nvSpPr>
          <p:spPr bwMode="auto">
            <a:xfrm>
              <a:off x="1892" y="384"/>
              <a:ext cx="389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5"/>
            <p:cNvSpPr>
              <a:spLocks/>
            </p:cNvSpPr>
            <p:nvPr/>
          </p:nvSpPr>
          <p:spPr bwMode="auto">
            <a:xfrm>
              <a:off x="2067" y="382"/>
              <a:ext cx="3727" cy="2259"/>
            </a:xfrm>
            <a:custGeom>
              <a:avLst/>
              <a:gdLst>
                <a:gd name="T0" fmla="*/ 5916 w 6207"/>
                <a:gd name="T1" fmla="*/ 2844 h 3759"/>
                <a:gd name="T2" fmla="*/ 5916 w 6207"/>
                <a:gd name="T3" fmla="*/ 2844 h 3759"/>
                <a:gd name="T4" fmla="*/ 5054 w 6207"/>
                <a:gd name="T5" fmla="*/ 871 h 3759"/>
                <a:gd name="T6" fmla="*/ 2961 w 6207"/>
                <a:gd name="T7" fmla="*/ 1 h 3759"/>
                <a:gd name="T8" fmla="*/ 865 w 6207"/>
                <a:gd name="T9" fmla="*/ 864 h 3759"/>
                <a:gd name="T10" fmla="*/ 0 w 6207"/>
                <a:gd name="T11" fmla="*/ 2788 h 3759"/>
                <a:gd name="T12" fmla="*/ 625 w 6207"/>
                <a:gd name="T13" fmla="*/ 2165 h 3759"/>
                <a:gd name="T14" fmla="*/ 1260 w 6207"/>
                <a:gd name="T15" fmla="*/ 2802 h 3759"/>
                <a:gd name="T16" fmla="*/ 2959 w 6207"/>
                <a:gd name="T17" fmla="*/ 1258 h 3759"/>
                <a:gd name="T18" fmla="*/ 4657 w 6207"/>
                <a:gd name="T19" fmla="*/ 2842 h 3759"/>
                <a:gd name="T20" fmla="*/ 4374 w 6207"/>
                <a:gd name="T21" fmla="*/ 2841 h 3759"/>
                <a:gd name="T22" fmla="*/ 5289 w 6207"/>
                <a:gd name="T23" fmla="*/ 3759 h 3759"/>
                <a:gd name="T24" fmla="*/ 6207 w 6207"/>
                <a:gd name="T25" fmla="*/ 2844 h 3759"/>
                <a:gd name="T26" fmla="*/ 5916 w 6207"/>
                <a:gd name="T27" fmla="*/ 2844 h 3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9">
                  <a:moveTo>
                    <a:pt x="5916" y="2844"/>
                  </a:moveTo>
                  <a:lnTo>
                    <a:pt x="5916" y="2844"/>
                  </a:lnTo>
                  <a:cubicBezTo>
                    <a:pt x="5887" y="2099"/>
                    <a:pt x="5584" y="1402"/>
                    <a:pt x="5054" y="871"/>
                  </a:cubicBezTo>
                  <a:cubicBezTo>
                    <a:pt x="4496" y="311"/>
                    <a:pt x="3753" y="2"/>
                    <a:pt x="2961" y="1"/>
                  </a:cubicBezTo>
                  <a:cubicBezTo>
                    <a:pt x="2170" y="0"/>
                    <a:pt x="1426" y="306"/>
                    <a:pt x="865" y="864"/>
                  </a:cubicBezTo>
                  <a:cubicBezTo>
                    <a:pt x="345" y="1383"/>
                    <a:pt x="42" y="2061"/>
                    <a:pt x="0" y="2788"/>
                  </a:cubicBezTo>
                  <a:lnTo>
                    <a:pt x="625" y="2165"/>
                  </a:lnTo>
                  <a:lnTo>
                    <a:pt x="1260" y="2802"/>
                  </a:lnTo>
                  <a:cubicBezTo>
                    <a:pt x="1341" y="1936"/>
                    <a:pt x="2073" y="1256"/>
                    <a:pt x="2959" y="1258"/>
                  </a:cubicBezTo>
                  <a:cubicBezTo>
                    <a:pt x="3858" y="1259"/>
                    <a:pt x="4595" y="1959"/>
                    <a:pt x="4657" y="2842"/>
                  </a:cubicBezTo>
                  <a:lnTo>
                    <a:pt x="4374" y="2841"/>
                  </a:lnTo>
                  <a:lnTo>
                    <a:pt x="5289" y="3759"/>
                  </a:lnTo>
                  <a:lnTo>
                    <a:pt x="6207" y="2844"/>
                  </a:lnTo>
                  <a:lnTo>
                    <a:pt x="5916" y="2844"/>
                  </a:lnTo>
                  <a:close/>
                </a:path>
              </a:pathLst>
            </a:custGeom>
            <a:gradFill flip="none" rotWithShape="1">
              <a:gsLst>
                <a:gs pos="0">
                  <a:schemeClr val="accent1">
                    <a:lumMod val="20000"/>
                    <a:lumOff val="80000"/>
                  </a:schemeClr>
                </a:gs>
                <a:gs pos="100000">
                  <a:schemeClr val="accent1"/>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6" name="Freeform 6"/>
            <p:cNvSpPr>
              <a:spLocks/>
            </p:cNvSpPr>
            <p:nvPr/>
          </p:nvSpPr>
          <p:spPr bwMode="auto">
            <a:xfrm>
              <a:off x="1892" y="1685"/>
              <a:ext cx="3727" cy="2257"/>
            </a:xfrm>
            <a:custGeom>
              <a:avLst/>
              <a:gdLst>
                <a:gd name="T0" fmla="*/ 5583 w 6207"/>
                <a:gd name="T1" fmla="*/ 1587 h 3756"/>
                <a:gd name="T2" fmla="*/ 5583 w 6207"/>
                <a:gd name="T3" fmla="*/ 1587 h 3756"/>
                <a:gd name="T4" fmla="*/ 4947 w 6207"/>
                <a:gd name="T5" fmla="*/ 951 h 3756"/>
                <a:gd name="T6" fmla="*/ 3249 w 6207"/>
                <a:gd name="T7" fmla="*/ 2498 h 3756"/>
                <a:gd name="T8" fmla="*/ 1549 w 6207"/>
                <a:gd name="T9" fmla="*/ 916 h 3756"/>
                <a:gd name="T10" fmla="*/ 1833 w 6207"/>
                <a:gd name="T11" fmla="*/ 916 h 3756"/>
                <a:gd name="T12" fmla="*/ 916 w 6207"/>
                <a:gd name="T13" fmla="*/ 0 h 3756"/>
                <a:gd name="T14" fmla="*/ 0 w 6207"/>
                <a:gd name="T15" fmla="*/ 916 h 3756"/>
                <a:gd name="T16" fmla="*/ 290 w 6207"/>
                <a:gd name="T17" fmla="*/ 916 h 3756"/>
                <a:gd name="T18" fmla="*/ 1155 w 6207"/>
                <a:gd name="T19" fmla="*/ 2888 h 3756"/>
                <a:gd name="T20" fmla="*/ 3249 w 6207"/>
                <a:gd name="T21" fmla="*/ 3756 h 3756"/>
                <a:gd name="T22" fmla="*/ 5344 w 6207"/>
                <a:gd name="T23" fmla="*/ 2888 h 3756"/>
                <a:gd name="T24" fmla="*/ 6207 w 6207"/>
                <a:gd name="T25" fmla="*/ 963 h 3756"/>
                <a:gd name="T26" fmla="*/ 5583 w 6207"/>
                <a:gd name="T27" fmla="*/ 1587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6">
                  <a:moveTo>
                    <a:pt x="5583" y="1587"/>
                  </a:moveTo>
                  <a:lnTo>
                    <a:pt x="5583" y="1587"/>
                  </a:lnTo>
                  <a:lnTo>
                    <a:pt x="4947" y="951"/>
                  </a:lnTo>
                  <a:cubicBezTo>
                    <a:pt x="4867" y="1817"/>
                    <a:pt x="4136" y="2498"/>
                    <a:pt x="3249" y="2498"/>
                  </a:cubicBezTo>
                  <a:cubicBezTo>
                    <a:pt x="2351" y="2498"/>
                    <a:pt x="1612" y="1799"/>
                    <a:pt x="1549" y="916"/>
                  </a:cubicBezTo>
                  <a:lnTo>
                    <a:pt x="1833" y="916"/>
                  </a:lnTo>
                  <a:lnTo>
                    <a:pt x="916" y="0"/>
                  </a:lnTo>
                  <a:lnTo>
                    <a:pt x="0" y="916"/>
                  </a:lnTo>
                  <a:lnTo>
                    <a:pt x="290" y="916"/>
                  </a:lnTo>
                  <a:cubicBezTo>
                    <a:pt x="320" y="1661"/>
                    <a:pt x="625" y="2358"/>
                    <a:pt x="1155" y="2888"/>
                  </a:cubicBezTo>
                  <a:cubicBezTo>
                    <a:pt x="1714" y="3447"/>
                    <a:pt x="2458" y="3756"/>
                    <a:pt x="3249" y="3756"/>
                  </a:cubicBezTo>
                  <a:cubicBezTo>
                    <a:pt x="4041" y="3756"/>
                    <a:pt x="4784" y="3447"/>
                    <a:pt x="5344" y="2888"/>
                  </a:cubicBezTo>
                  <a:cubicBezTo>
                    <a:pt x="5863" y="2369"/>
                    <a:pt x="6166" y="1691"/>
                    <a:pt x="6207" y="963"/>
                  </a:cubicBezTo>
                  <a:lnTo>
                    <a:pt x="5583" y="1587"/>
                  </a:lnTo>
                  <a:close/>
                </a:path>
              </a:pathLst>
            </a:custGeom>
            <a:gradFill flip="none" rotWithShape="1">
              <a:gsLst>
                <a:gs pos="0">
                  <a:schemeClr val="accent1"/>
                </a:gs>
                <a:gs pos="100000">
                  <a:schemeClr val="accent1">
                    <a:lumMod val="20000"/>
                    <a:lumOff val="80000"/>
                  </a:schemeClr>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GB"/>
            </a:p>
          </p:txBody>
        </p:sp>
      </p:grpSp>
      <p:pic>
        <p:nvPicPr>
          <p:cNvPr id="10" name="Picture 9"/>
          <p:cNvPicPr>
            <a:picLocks noChangeAspect="1"/>
          </p:cNvPicPr>
          <p:nvPr/>
        </p:nvPicPr>
        <p:blipFill>
          <a:blip r:embed="rId5"/>
          <a:stretch>
            <a:fillRect/>
          </a:stretch>
        </p:blipFill>
        <p:spPr>
          <a:xfrm>
            <a:off x="980659" y="5223153"/>
            <a:ext cx="3360000" cy="1167667"/>
          </a:xfrm>
          <a:prstGeom prst="rect">
            <a:avLst/>
          </a:prstGeom>
        </p:spPr>
      </p:pic>
      <p:pic>
        <p:nvPicPr>
          <p:cNvPr id="11" name="Picture 10"/>
          <p:cNvPicPr>
            <a:picLocks noChangeAspect="1"/>
          </p:cNvPicPr>
          <p:nvPr/>
        </p:nvPicPr>
        <p:blipFill>
          <a:blip r:embed="rId6"/>
          <a:stretch>
            <a:fillRect/>
          </a:stretch>
        </p:blipFill>
        <p:spPr>
          <a:xfrm>
            <a:off x="7786367" y="5390951"/>
            <a:ext cx="3360000" cy="624003"/>
          </a:xfrm>
          <a:prstGeom prst="rect">
            <a:avLst/>
          </a:prstGeom>
        </p:spPr>
      </p:pic>
      <p:grpSp>
        <p:nvGrpSpPr>
          <p:cNvPr id="7" name="Group 6">
            <a:extLst>
              <a:ext uri="{FF2B5EF4-FFF2-40B4-BE49-F238E27FC236}">
                <a16:creationId xmlns:a16="http://schemas.microsoft.com/office/drawing/2014/main" id="{21C99BFF-9BC0-9D45-9AA0-5C913DE409F2}"/>
              </a:ext>
            </a:extLst>
          </p:cNvPr>
          <p:cNvGrpSpPr/>
          <p:nvPr/>
        </p:nvGrpSpPr>
        <p:grpSpPr>
          <a:xfrm>
            <a:off x="478364" y="2980039"/>
            <a:ext cx="11270965" cy="839181"/>
            <a:chOff x="358773" y="2235029"/>
            <a:chExt cx="8453224" cy="629386"/>
          </a:xfrm>
        </p:grpSpPr>
        <p:grpSp>
          <p:nvGrpSpPr>
            <p:cNvPr id="3" name="Group 2"/>
            <p:cNvGrpSpPr/>
            <p:nvPr/>
          </p:nvGrpSpPr>
          <p:grpSpPr>
            <a:xfrm>
              <a:off x="358773" y="2235029"/>
              <a:ext cx="1298172" cy="629386"/>
              <a:chOff x="358773" y="2235029"/>
              <a:chExt cx="1298172" cy="629386"/>
            </a:xfrm>
          </p:grpSpPr>
          <p:sp>
            <p:nvSpPr>
              <p:cNvPr id="20" name="TextBox 19">
                <a:extLst>
                  <a:ext uri="{FF2B5EF4-FFF2-40B4-BE49-F238E27FC236}">
                    <a16:creationId xmlns:a16="http://schemas.microsoft.com/office/drawing/2014/main" id="{BD9C87AC-9D67-914A-85C5-82EDE6CB0149}"/>
                  </a:ext>
                </a:extLst>
              </p:cNvPr>
              <p:cNvSpPr txBox="1"/>
              <p:nvPr/>
            </p:nvSpPr>
            <p:spPr>
              <a:xfrm>
                <a:off x="358773"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chemeClr val="bg1"/>
                    </a:solidFill>
                    <a:ea typeface="ＭＳ Ｐゴシック" charset="0"/>
                  </a:rPr>
                  <a:t>Researchers </a:t>
                </a:r>
              </a:p>
            </p:txBody>
          </p:sp>
          <p:sp>
            <p:nvSpPr>
              <p:cNvPr id="24" name="TextBox 23">
                <a:extLst>
                  <a:ext uri="{FF2B5EF4-FFF2-40B4-BE49-F238E27FC236}">
                    <a16:creationId xmlns:a16="http://schemas.microsoft.com/office/drawing/2014/main" id="{BD9C87AC-9D67-914A-85C5-82EDE6CB0149}"/>
                  </a:ext>
                </a:extLst>
              </p:cNvPr>
              <p:cNvSpPr txBox="1"/>
              <p:nvPr/>
            </p:nvSpPr>
            <p:spPr>
              <a:xfrm>
                <a:off x="358774"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ts val="1600"/>
                  </a:spcAft>
                  <a:defRPr/>
                </a:pPr>
                <a:r>
                  <a:rPr lang="en-US" sz="1200" dirty="0">
                    <a:solidFill>
                      <a:schemeClr val="bg1"/>
                    </a:solidFill>
                  </a:rPr>
                  <a:t>A unique, o</a:t>
                </a:r>
                <a:r>
                  <a:rPr lang="en-US" sz="1200" dirty="0">
                    <a:solidFill>
                      <a:schemeClr val="bg1"/>
                    </a:solidFill>
                    <a:ea typeface="ＭＳ Ｐゴシック" charset="0"/>
                  </a:rPr>
                  <a:t>pen Innovation Platform </a:t>
                </a:r>
                <a:endParaRPr lang="en-US" sz="1067" dirty="0">
                  <a:solidFill>
                    <a:schemeClr val="bg1"/>
                  </a:solidFill>
                  <a:ea typeface="ＭＳ Ｐゴシック" charset="0"/>
                </a:endParaRPr>
              </a:p>
            </p:txBody>
          </p:sp>
        </p:grpSp>
        <p:grpSp>
          <p:nvGrpSpPr>
            <p:cNvPr id="5" name="Group 4"/>
            <p:cNvGrpSpPr/>
            <p:nvPr/>
          </p:nvGrpSpPr>
          <p:grpSpPr>
            <a:xfrm>
              <a:off x="5184924" y="2235029"/>
              <a:ext cx="1298172" cy="629386"/>
              <a:chOff x="5184924" y="2235029"/>
              <a:chExt cx="1298172" cy="629386"/>
            </a:xfrm>
          </p:grpSpPr>
          <p:sp>
            <p:nvSpPr>
              <p:cNvPr id="21" name="TextBox 20">
                <a:extLst>
                  <a:ext uri="{FF2B5EF4-FFF2-40B4-BE49-F238E27FC236}">
                    <a16:creationId xmlns:a16="http://schemas.microsoft.com/office/drawing/2014/main" id="{BE69E6EF-6ED0-2D4E-8E57-11D4481FF585}"/>
                  </a:ext>
                </a:extLst>
              </p:cNvPr>
              <p:cNvSpPr txBox="1"/>
              <p:nvPr/>
            </p:nvSpPr>
            <p:spPr>
              <a:xfrm>
                <a:off x="5184925"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chemeClr val="bg1"/>
                    </a:solidFill>
                    <a:ea typeface="ＭＳ Ｐゴシック" charset="0"/>
                  </a:rPr>
                  <a:t>Public authorities</a:t>
                </a:r>
              </a:p>
            </p:txBody>
          </p:sp>
          <p:sp>
            <p:nvSpPr>
              <p:cNvPr id="25" name="TextBox 24">
                <a:extLst>
                  <a:ext uri="{FF2B5EF4-FFF2-40B4-BE49-F238E27FC236}">
                    <a16:creationId xmlns:a16="http://schemas.microsoft.com/office/drawing/2014/main" id="{BE69E6EF-6ED0-2D4E-8E57-11D4481FF585}"/>
                  </a:ext>
                </a:extLst>
              </p:cNvPr>
              <p:cNvSpPr txBox="1"/>
              <p:nvPr/>
            </p:nvSpPr>
            <p:spPr>
              <a:xfrm>
                <a:off x="5184924"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ct val="0"/>
                  </a:spcAft>
                  <a:defRPr/>
                </a:pPr>
                <a:r>
                  <a:rPr lang="en-US" sz="1200" dirty="0">
                    <a:solidFill>
                      <a:schemeClr val="bg1"/>
                    </a:solidFill>
                  </a:rPr>
                  <a:t>Better decisions</a:t>
                </a:r>
                <a:endParaRPr lang="en-US" sz="1067" dirty="0">
                  <a:solidFill>
                    <a:schemeClr val="bg1"/>
                  </a:solidFill>
                  <a:ea typeface="ＭＳ Ｐゴシック" charset="0"/>
                </a:endParaRPr>
              </a:p>
            </p:txBody>
          </p:sp>
        </p:grpSp>
        <p:grpSp>
          <p:nvGrpSpPr>
            <p:cNvPr id="4" name="Group 3"/>
            <p:cNvGrpSpPr/>
            <p:nvPr/>
          </p:nvGrpSpPr>
          <p:grpSpPr>
            <a:xfrm>
              <a:off x="2746471" y="2235029"/>
              <a:ext cx="1298171" cy="629386"/>
              <a:chOff x="2746471" y="2235029"/>
              <a:chExt cx="1298171" cy="629386"/>
            </a:xfrm>
          </p:grpSpPr>
          <p:sp>
            <p:nvSpPr>
              <p:cNvPr id="22" name="TextBox 21">
                <a:extLst>
                  <a:ext uri="{FF2B5EF4-FFF2-40B4-BE49-F238E27FC236}">
                    <a16:creationId xmlns:a16="http://schemas.microsoft.com/office/drawing/2014/main" id="{F630111C-A9EC-DD40-B534-94E8D96787EE}"/>
                  </a:ext>
                </a:extLst>
              </p:cNvPr>
              <p:cNvSpPr txBox="1"/>
              <p:nvPr/>
            </p:nvSpPr>
            <p:spPr>
              <a:xfrm>
                <a:off x="2746471"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chemeClr val="bg1"/>
                    </a:solidFill>
                    <a:ea typeface="ＭＳ Ｐゴシック" charset="0"/>
                  </a:rPr>
                  <a:t>Companies</a:t>
                </a:r>
              </a:p>
            </p:txBody>
          </p:sp>
          <p:sp>
            <p:nvSpPr>
              <p:cNvPr id="26" name="TextBox 25">
                <a:extLst>
                  <a:ext uri="{FF2B5EF4-FFF2-40B4-BE49-F238E27FC236}">
                    <a16:creationId xmlns:a16="http://schemas.microsoft.com/office/drawing/2014/main" id="{F630111C-A9EC-DD40-B534-94E8D96787EE}"/>
                  </a:ext>
                </a:extLst>
              </p:cNvPr>
              <p:cNvSpPr txBox="1"/>
              <p:nvPr/>
            </p:nvSpPr>
            <p:spPr>
              <a:xfrm>
                <a:off x="2746471"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ts val="800"/>
                  </a:spcAft>
                  <a:defRPr/>
                </a:pPr>
                <a:r>
                  <a:rPr lang="en-US" sz="1200" dirty="0">
                    <a:solidFill>
                      <a:schemeClr val="bg1"/>
                    </a:solidFill>
                    <a:ea typeface="ＭＳ Ｐゴシック" charset="0"/>
                  </a:rPr>
                  <a:t>T</a:t>
                </a:r>
                <a:r>
                  <a:rPr lang="en-US" sz="1200" dirty="0" err="1">
                    <a:solidFill>
                      <a:schemeClr val="bg1"/>
                    </a:solidFill>
                  </a:rPr>
                  <a:t>est</a:t>
                </a:r>
                <a:r>
                  <a:rPr lang="en-US" sz="1200" dirty="0">
                    <a:solidFill>
                      <a:schemeClr val="bg1"/>
                    </a:solidFill>
                  </a:rPr>
                  <a:t> bed for digital services and products</a:t>
                </a:r>
                <a:endParaRPr lang="en-US" sz="1067" dirty="0">
                  <a:solidFill>
                    <a:schemeClr val="bg1"/>
                  </a:solidFill>
                  <a:ea typeface="ＭＳ Ｐゴシック" charset="0"/>
                </a:endParaRPr>
              </a:p>
            </p:txBody>
          </p:sp>
        </p:grpSp>
        <p:grpSp>
          <p:nvGrpSpPr>
            <p:cNvPr id="6" name="Group 5"/>
            <p:cNvGrpSpPr/>
            <p:nvPr/>
          </p:nvGrpSpPr>
          <p:grpSpPr>
            <a:xfrm>
              <a:off x="7513825" y="2235029"/>
              <a:ext cx="1298172" cy="629386"/>
              <a:chOff x="7513825" y="2235029"/>
              <a:chExt cx="1298172" cy="629386"/>
            </a:xfrm>
          </p:grpSpPr>
          <p:sp>
            <p:nvSpPr>
              <p:cNvPr id="23" name="TextBox 22">
                <a:extLst>
                  <a:ext uri="{FF2B5EF4-FFF2-40B4-BE49-F238E27FC236}">
                    <a16:creationId xmlns:a16="http://schemas.microsoft.com/office/drawing/2014/main" id="{33FE752C-5F43-2042-ADF3-C0E2003B7073}"/>
                  </a:ext>
                </a:extLst>
              </p:cNvPr>
              <p:cNvSpPr txBox="1"/>
              <p:nvPr/>
            </p:nvSpPr>
            <p:spPr>
              <a:xfrm>
                <a:off x="7513825"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chemeClr val="bg1"/>
                    </a:solidFill>
                    <a:ea typeface="ＭＳ Ｐゴシック" charset="0"/>
                  </a:rPr>
                  <a:t>Citizens</a:t>
                </a:r>
              </a:p>
            </p:txBody>
          </p:sp>
          <p:sp>
            <p:nvSpPr>
              <p:cNvPr id="27" name="TextBox 26">
                <a:extLst>
                  <a:ext uri="{FF2B5EF4-FFF2-40B4-BE49-F238E27FC236}">
                    <a16:creationId xmlns:a16="http://schemas.microsoft.com/office/drawing/2014/main" id="{33FE752C-5F43-2042-ADF3-C0E2003B7073}"/>
                  </a:ext>
                </a:extLst>
              </p:cNvPr>
              <p:cNvSpPr txBox="1"/>
              <p:nvPr/>
            </p:nvSpPr>
            <p:spPr>
              <a:xfrm>
                <a:off x="7513826"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ct val="0"/>
                  </a:spcAft>
                  <a:defRPr/>
                </a:pPr>
                <a:r>
                  <a:rPr lang="en-US" sz="1200" dirty="0">
                    <a:solidFill>
                      <a:schemeClr val="bg1"/>
                    </a:solidFill>
                  </a:rPr>
                  <a:t>Better </a:t>
                </a:r>
                <a:br>
                  <a:rPr lang="en-US" sz="1200" dirty="0">
                    <a:solidFill>
                      <a:schemeClr val="bg1"/>
                    </a:solidFill>
                  </a:rPr>
                </a:br>
                <a:r>
                  <a:rPr lang="en-US" sz="1200" dirty="0">
                    <a:solidFill>
                      <a:schemeClr val="bg1"/>
                    </a:solidFill>
                  </a:rPr>
                  <a:t>quality of life</a:t>
                </a:r>
                <a:endParaRPr lang="en-US" sz="1067" dirty="0">
                  <a:solidFill>
                    <a:schemeClr val="bg1"/>
                  </a:solidFill>
                  <a:ea typeface="ＭＳ Ｐゴシック" charset="0"/>
                </a:endParaRPr>
              </a:p>
            </p:txBody>
          </p:sp>
        </p:grpSp>
      </p:grpSp>
      <p:pic>
        <p:nvPicPr>
          <p:cNvPr id="28" name="Picture 27">
            <a:extLst>
              <a:ext uri="{FF2B5EF4-FFF2-40B4-BE49-F238E27FC236}">
                <a16:creationId xmlns:a16="http://schemas.microsoft.com/office/drawing/2014/main" id="{088FF7EB-01A0-CB49-8114-D8D4CAAB903D}"/>
              </a:ext>
            </a:extLst>
          </p:cNvPr>
          <p:cNvPicPr>
            <a:picLocks noChangeAspect="1"/>
          </p:cNvPicPr>
          <p:nvPr/>
        </p:nvPicPr>
        <p:blipFill>
          <a:blip r:embed="rId7"/>
          <a:stretch>
            <a:fillRect/>
          </a:stretch>
        </p:blipFill>
        <p:spPr>
          <a:xfrm>
            <a:off x="5405330" y="2609928"/>
            <a:ext cx="1443073" cy="1458385"/>
          </a:xfrm>
          <a:prstGeom prst="rect">
            <a:avLst/>
          </a:prstGeom>
          <a:effectLst>
            <a:glow rad="25400">
              <a:srgbClr val="FFC000"/>
            </a:glow>
          </a:effectLst>
        </p:spPr>
      </p:pic>
    </p:spTree>
    <p:extLst>
      <p:ext uri="{BB962C8B-B14F-4D97-AF65-F5344CB8AC3E}">
        <p14:creationId xmlns:p14="http://schemas.microsoft.com/office/powerpoint/2010/main" val="16680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86367" y="1709979"/>
            <a:ext cx="3360000" cy="3360000"/>
          </a:xfrm>
          <a:prstGeom prst="rect">
            <a:avLst/>
          </a:prstGeom>
        </p:spPr>
      </p:pic>
      <p:pic>
        <p:nvPicPr>
          <p:cNvPr id="8" name="Picture 7"/>
          <p:cNvPicPr>
            <a:picLocks noChangeAspect="1"/>
          </p:cNvPicPr>
          <p:nvPr/>
        </p:nvPicPr>
        <p:blipFill>
          <a:blip r:embed="rId4"/>
          <a:stretch>
            <a:fillRect/>
          </a:stretch>
        </p:blipFill>
        <p:spPr>
          <a:xfrm>
            <a:off x="980659" y="1709979"/>
            <a:ext cx="3360000" cy="3360000"/>
          </a:xfrm>
          <a:prstGeom prst="rect">
            <a:avLst/>
          </a:prstGeom>
        </p:spPr>
      </p:pic>
      <p:grpSp>
        <p:nvGrpSpPr>
          <p:cNvPr id="13" name="Group 4"/>
          <p:cNvGrpSpPr>
            <a:grpSpLocks noChangeAspect="1"/>
          </p:cNvGrpSpPr>
          <p:nvPr/>
        </p:nvGrpSpPr>
        <p:grpSpPr bwMode="auto">
          <a:xfrm rot="8100000">
            <a:off x="3811266" y="1392095"/>
            <a:ext cx="4504495" cy="4109688"/>
            <a:chOff x="1892" y="382"/>
            <a:chExt cx="3902" cy="3560"/>
          </a:xfrm>
          <a:effectLst/>
        </p:grpSpPr>
        <p:sp>
          <p:nvSpPr>
            <p:cNvPr id="14" name="AutoShape 3"/>
            <p:cNvSpPr>
              <a:spLocks noChangeAspect="1" noChangeArrowheads="1" noTextEdit="1"/>
            </p:cNvSpPr>
            <p:nvPr/>
          </p:nvSpPr>
          <p:spPr bwMode="auto">
            <a:xfrm>
              <a:off x="1892" y="384"/>
              <a:ext cx="389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sp>
          <p:nvSpPr>
            <p:cNvPr id="15" name="Freeform 5"/>
            <p:cNvSpPr>
              <a:spLocks/>
            </p:cNvSpPr>
            <p:nvPr/>
          </p:nvSpPr>
          <p:spPr bwMode="auto">
            <a:xfrm>
              <a:off x="2067" y="382"/>
              <a:ext cx="3727" cy="2259"/>
            </a:xfrm>
            <a:custGeom>
              <a:avLst/>
              <a:gdLst>
                <a:gd name="T0" fmla="*/ 5916 w 6207"/>
                <a:gd name="T1" fmla="*/ 2844 h 3759"/>
                <a:gd name="T2" fmla="*/ 5916 w 6207"/>
                <a:gd name="T3" fmla="*/ 2844 h 3759"/>
                <a:gd name="T4" fmla="*/ 5054 w 6207"/>
                <a:gd name="T5" fmla="*/ 871 h 3759"/>
                <a:gd name="T6" fmla="*/ 2961 w 6207"/>
                <a:gd name="T7" fmla="*/ 1 h 3759"/>
                <a:gd name="T8" fmla="*/ 865 w 6207"/>
                <a:gd name="T9" fmla="*/ 864 h 3759"/>
                <a:gd name="T10" fmla="*/ 0 w 6207"/>
                <a:gd name="T11" fmla="*/ 2788 h 3759"/>
                <a:gd name="T12" fmla="*/ 625 w 6207"/>
                <a:gd name="T13" fmla="*/ 2165 h 3759"/>
                <a:gd name="T14" fmla="*/ 1260 w 6207"/>
                <a:gd name="T15" fmla="*/ 2802 h 3759"/>
                <a:gd name="T16" fmla="*/ 2959 w 6207"/>
                <a:gd name="T17" fmla="*/ 1258 h 3759"/>
                <a:gd name="T18" fmla="*/ 4657 w 6207"/>
                <a:gd name="T19" fmla="*/ 2842 h 3759"/>
                <a:gd name="T20" fmla="*/ 4374 w 6207"/>
                <a:gd name="T21" fmla="*/ 2841 h 3759"/>
                <a:gd name="T22" fmla="*/ 5289 w 6207"/>
                <a:gd name="T23" fmla="*/ 3759 h 3759"/>
                <a:gd name="T24" fmla="*/ 6207 w 6207"/>
                <a:gd name="T25" fmla="*/ 2844 h 3759"/>
                <a:gd name="T26" fmla="*/ 5916 w 6207"/>
                <a:gd name="T27" fmla="*/ 2844 h 3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9">
                  <a:moveTo>
                    <a:pt x="5916" y="2844"/>
                  </a:moveTo>
                  <a:lnTo>
                    <a:pt x="5916" y="2844"/>
                  </a:lnTo>
                  <a:cubicBezTo>
                    <a:pt x="5887" y="2099"/>
                    <a:pt x="5584" y="1402"/>
                    <a:pt x="5054" y="871"/>
                  </a:cubicBezTo>
                  <a:cubicBezTo>
                    <a:pt x="4496" y="311"/>
                    <a:pt x="3753" y="2"/>
                    <a:pt x="2961" y="1"/>
                  </a:cubicBezTo>
                  <a:cubicBezTo>
                    <a:pt x="2170" y="0"/>
                    <a:pt x="1426" y="306"/>
                    <a:pt x="865" y="864"/>
                  </a:cubicBezTo>
                  <a:cubicBezTo>
                    <a:pt x="345" y="1383"/>
                    <a:pt x="42" y="2061"/>
                    <a:pt x="0" y="2788"/>
                  </a:cubicBezTo>
                  <a:lnTo>
                    <a:pt x="625" y="2165"/>
                  </a:lnTo>
                  <a:lnTo>
                    <a:pt x="1260" y="2802"/>
                  </a:lnTo>
                  <a:cubicBezTo>
                    <a:pt x="1341" y="1936"/>
                    <a:pt x="2073" y="1256"/>
                    <a:pt x="2959" y="1258"/>
                  </a:cubicBezTo>
                  <a:cubicBezTo>
                    <a:pt x="3858" y="1259"/>
                    <a:pt x="4595" y="1959"/>
                    <a:pt x="4657" y="2842"/>
                  </a:cubicBezTo>
                  <a:lnTo>
                    <a:pt x="4374" y="2841"/>
                  </a:lnTo>
                  <a:lnTo>
                    <a:pt x="5289" y="3759"/>
                  </a:lnTo>
                  <a:lnTo>
                    <a:pt x="6207" y="2844"/>
                  </a:lnTo>
                  <a:lnTo>
                    <a:pt x="5916" y="2844"/>
                  </a:lnTo>
                  <a:close/>
                </a:path>
              </a:pathLst>
            </a:custGeom>
            <a:gradFill flip="none" rotWithShape="1">
              <a:gsLst>
                <a:gs pos="0">
                  <a:schemeClr val="accent1">
                    <a:lumMod val="20000"/>
                    <a:lumOff val="80000"/>
                  </a:schemeClr>
                </a:gs>
                <a:gs pos="100000">
                  <a:schemeClr val="accent1"/>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sp>
          <p:nvSpPr>
            <p:cNvPr id="16" name="Freeform 6"/>
            <p:cNvSpPr>
              <a:spLocks/>
            </p:cNvSpPr>
            <p:nvPr/>
          </p:nvSpPr>
          <p:spPr bwMode="auto">
            <a:xfrm>
              <a:off x="1892" y="1685"/>
              <a:ext cx="3727" cy="2257"/>
            </a:xfrm>
            <a:custGeom>
              <a:avLst/>
              <a:gdLst>
                <a:gd name="T0" fmla="*/ 5583 w 6207"/>
                <a:gd name="T1" fmla="*/ 1587 h 3756"/>
                <a:gd name="T2" fmla="*/ 5583 w 6207"/>
                <a:gd name="T3" fmla="*/ 1587 h 3756"/>
                <a:gd name="T4" fmla="*/ 4947 w 6207"/>
                <a:gd name="T5" fmla="*/ 951 h 3756"/>
                <a:gd name="T6" fmla="*/ 3249 w 6207"/>
                <a:gd name="T7" fmla="*/ 2498 h 3756"/>
                <a:gd name="T8" fmla="*/ 1549 w 6207"/>
                <a:gd name="T9" fmla="*/ 916 h 3756"/>
                <a:gd name="T10" fmla="*/ 1833 w 6207"/>
                <a:gd name="T11" fmla="*/ 916 h 3756"/>
                <a:gd name="T12" fmla="*/ 916 w 6207"/>
                <a:gd name="T13" fmla="*/ 0 h 3756"/>
                <a:gd name="T14" fmla="*/ 0 w 6207"/>
                <a:gd name="T15" fmla="*/ 916 h 3756"/>
                <a:gd name="T16" fmla="*/ 290 w 6207"/>
                <a:gd name="T17" fmla="*/ 916 h 3756"/>
                <a:gd name="T18" fmla="*/ 1155 w 6207"/>
                <a:gd name="T19" fmla="*/ 2888 h 3756"/>
                <a:gd name="T20" fmla="*/ 3249 w 6207"/>
                <a:gd name="T21" fmla="*/ 3756 h 3756"/>
                <a:gd name="T22" fmla="*/ 5344 w 6207"/>
                <a:gd name="T23" fmla="*/ 2888 h 3756"/>
                <a:gd name="T24" fmla="*/ 6207 w 6207"/>
                <a:gd name="T25" fmla="*/ 963 h 3756"/>
                <a:gd name="T26" fmla="*/ 5583 w 6207"/>
                <a:gd name="T27" fmla="*/ 1587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6">
                  <a:moveTo>
                    <a:pt x="5583" y="1587"/>
                  </a:moveTo>
                  <a:lnTo>
                    <a:pt x="5583" y="1587"/>
                  </a:lnTo>
                  <a:lnTo>
                    <a:pt x="4947" y="951"/>
                  </a:lnTo>
                  <a:cubicBezTo>
                    <a:pt x="4867" y="1817"/>
                    <a:pt x="4136" y="2498"/>
                    <a:pt x="3249" y="2498"/>
                  </a:cubicBezTo>
                  <a:cubicBezTo>
                    <a:pt x="2351" y="2498"/>
                    <a:pt x="1612" y="1799"/>
                    <a:pt x="1549" y="916"/>
                  </a:cubicBezTo>
                  <a:lnTo>
                    <a:pt x="1833" y="916"/>
                  </a:lnTo>
                  <a:lnTo>
                    <a:pt x="916" y="0"/>
                  </a:lnTo>
                  <a:lnTo>
                    <a:pt x="0" y="916"/>
                  </a:lnTo>
                  <a:lnTo>
                    <a:pt x="290" y="916"/>
                  </a:lnTo>
                  <a:cubicBezTo>
                    <a:pt x="320" y="1661"/>
                    <a:pt x="625" y="2358"/>
                    <a:pt x="1155" y="2888"/>
                  </a:cubicBezTo>
                  <a:cubicBezTo>
                    <a:pt x="1714" y="3447"/>
                    <a:pt x="2458" y="3756"/>
                    <a:pt x="3249" y="3756"/>
                  </a:cubicBezTo>
                  <a:cubicBezTo>
                    <a:pt x="4041" y="3756"/>
                    <a:pt x="4784" y="3447"/>
                    <a:pt x="5344" y="2888"/>
                  </a:cubicBezTo>
                  <a:cubicBezTo>
                    <a:pt x="5863" y="2369"/>
                    <a:pt x="6166" y="1691"/>
                    <a:pt x="6207" y="963"/>
                  </a:cubicBezTo>
                  <a:lnTo>
                    <a:pt x="5583" y="1587"/>
                  </a:lnTo>
                  <a:close/>
                </a:path>
              </a:pathLst>
            </a:custGeom>
            <a:gradFill flip="none" rotWithShape="1">
              <a:gsLst>
                <a:gs pos="0">
                  <a:schemeClr val="accent1"/>
                </a:gs>
                <a:gs pos="100000">
                  <a:schemeClr val="accent1">
                    <a:lumMod val="20000"/>
                    <a:lumOff val="80000"/>
                  </a:schemeClr>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grpSp>
      <p:pic>
        <p:nvPicPr>
          <p:cNvPr id="10" name="Picture 9"/>
          <p:cNvPicPr>
            <a:picLocks noChangeAspect="1"/>
          </p:cNvPicPr>
          <p:nvPr/>
        </p:nvPicPr>
        <p:blipFill>
          <a:blip r:embed="rId5"/>
          <a:stretch>
            <a:fillRect/>
          </a:stretch>
        </p:blipFill>
        <p:spPr>
          <a:xfrm>
            <a:off x="980659" y="5223153"/>
            <a:ext cx="3360000" cy="1167667"/>
          </a:xfrm>
          <a:prstGeom prst="rect">
            <a:avLst/>
          </a:prstGeom>
        </p:spPr>
      </p:pic>
      <p:pic>
        <p:nvPicPr>
          <p:cNvPr id="11" name="Picture 10"/>
          <p:cNvPicPr>
            <a:picLocks noChangeAspect="1"/>
          </p:cNvPicPr>
          <p:nvPr/>
        </p:nvPicPr>
        <p:blipFill>
          <a:blip r:embed="rId6"/>
          <a:stretch>
            <a:fillRect/>
          </a:stretch>
        </p:blipFill>
        <p:spPr>
          <a:xfrm>
            <a:off x="7786367" y="5390951"/>
            <a:ext cx="3360000" cy="624003"/>
          </a:xfrm>
          <a:prstGeom prst="rect">
            <a:avLst/>
          </a:prstGeom>
        </p:spPr>
      </p:pic>
      <p:grpSp>
        <p:nvGrpSpPr>
          <p:cNvPr id="7" name="Group 6">
            <a:extLst>
              <a:ext uri="{FF2B5EF4-FFF2-40B4-BE49-F238E27FC236}">
                <a16:creationId xmlns:a16="http://schemas.microsoft.com/office/drawing/2014/main" id="{21C99BFF-9BC0-9D45-9AA0-5C913DE409F2}"/>
              </a:ext>
            </a:extLst>
          </p:cNvPr>
          <p:cNvGrpSpPr/>
          <p:nvPr/>
        </p:nvGrpSpPr>
        <p:grpSpPr>
          <a:xfrm>
            <a:off x="478364" y="2980039"/>
            <a:ext cx="11270965" cy="839181"/>
            <a:chOff x="358773" y="2235029"/>
            <a:chExt cx="8453224" cy="629386"/>
          </a:xfrm>
        </p:grpSpPr>
        <p:grpSp>
          <p:nvGrpSpPr>
            <p:cNvPr id="3" name="Group 2"/>
            <p:cNvGrpSpPr/>
            <p:nvPr/>
          </p:nvGrpSpPr>
          <p:grpSpPr>
            <a:xfrm>
              <a:off x="358773" y="2235029"/>
              <a:ext cx="1298172" cy="629386"/>
              <a:chOff x="358773" y="2235029"/>
              <a:chExt cx="1298172" cy="629386"/>
            </a:xfrm>
          </p:grpSpPr>
          <p:sp>
            <p:nvSpPr>
              <p:cNvPr id="20" name="TextBox 19">
                <a:extLst>
                  <a:ext uri="{FF2B5EF4-FFF2-40B4-BE49-F238E27FC236}">
                    <a16:creationId xmlns:a16="http://schemas.microsoft.com/office/drawing/2014/main" id="{BD9C87AC-9D67-914A-85C5-82EDE6CB0149}"/>
                  </a:ext>
                </a:extLst>
              </p:cNvPr>
              <p:cNvSpPr txBox="1"/>
              <p:nvPr/>
            </p:nvSpPr>
            <p:spPr>
              <a:xfrm>
                <a:off x="358773"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rgbClr val="FFFFFF"/>
                    </a:solidFill>
                    <a:latin typeface="Arial" panose="020B0604020202020204"/>
                    <a:ea typeface="ＭＳ Ｐゴシック" charset="0"/>
                  </a:rPr>
                  <a:t>Researchers </a:t>
                </a:r>
              </a:p>
            </p:txBody>
          </p:sp>
          <p:sp>
            <p:nvSpPr>
              <p:cNvPr id="24" name="TextBox 23">
                <a:extLst>
                  <a:ext uri="{FF2B5EF4-FFF2-40B4-BE49-F238E27FC236}">
                    <a16:creationId xmlns:a16="http://schemas.microsoft.com/office/drawing/2014/main" id="{BD9C87AC-9D67-914A-85C5-82EDE6CB0149}"/>
                  </a:ext>
                </a:extLst>
              </p:cNvPr>
              <p:cNvSpPr txBox="1"/>
              <p:nvPr/>
            </p:nvSpPr>
            <p:spPr>
              <a:xfrm>
                <a:off x="358774"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ts val="1600"/>
                  </a:spcAft>
                  <a:defRPr/>
                </a:pPr>
                <a:r>
                  <a:rPr lang="en-US" sz="1200" dirty="0">
                    <a:solidFill>
                      <a:srgbClr val="FFFFFF"/>
                    </a:solidFill>
                    <a:latin typeface="Arial" panose="020B0604020202020204"/>
                  </a:rPr>
                  <a:t>A unique, o</a:t>
                </a:r>
                <a:r>
                  <a:rPr lang="en-US" sz="1200" dirty="0">
                    <a:solidFill>
                      <a:srgbClr val="FFFFFF"/>
                    </a:solidFill>
                    <a:latin typeface="Arial" panose="020B0604020202020204"/>
                    <a:ea typeface="ＭＳ Ｐゴシック" charset="0"/>
                  </a:rPr>
                  <a:t>pen Innovation Platform </a:t>
                </a:r>
                <a:endParaRPr lang="en-US" sz="1067" dirty="0">
                  <a:solidFill>
                    <a:srgbClr val="FFFFFF"/>
                  </a:solidFill>
                  <a:latin typeface="Arial" panose="020B0604020202020204"/>
                  <a:ea typeface="ＭＳ Ｐゴシック" charset="0"/>
                </a:endParaRPr>
              </a:p>
            </p:txBody>
          </p:sp>
        </p:grpSp>
        <p:grpSp>
          <p:nvGrpSpPr>
            <p:cNvPr id="5" name="Group 4"/>
            <p:cNvGrpSpPr/>
            <p:nvPr/>
          </p:nvGrpSpPr>
          <p:grpSpPr>
            <a:xfrm>
              <a:off x="5184924" y="2235029"/>
              <a:ext cx="1298172" cy="629386"/>
              <a:chOff x="5184924" y="2235029"/>
              <a:chExt cx="1298172" cy="629386"/>
            </a:xfrm>
          </p:grpSpPr>
          <p:sp>
            <p:nvSpPr>
              <p:cNvPr id="21" name="TextBox 20">
                <a:extLst>
                  <a:ext uri="{FF2B5EF4-FFF2-40B4-BE49-F238E27FC236}">
                    <a16:creationId xmlns:a16="http://schemas.microsoft.com/office/drawing/2014/main" id="{BE69E6EF-6ED0-2D4E-8E57-11D4481FF585}"/>
                  </a:ext>
                </a:extLst>
              </p:cNvPr>
              <p:cNvSpPr txBox="1"/>
              <p:nvPr/>
            </p:nvSpPr>
            <p:spPr>
              <a:xfrm>
                <a:off x="5184925"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rgbClr val="FFFFFF"/>
                    </a:solidFill>
                    <a:latin typeface="Arial" panose="020B0604020202020204"/>
                    <a:ea typeface="ＭＳ Ｐゴシック" charset="0"/>
                  </a:rPr>
                  <a:t>Public authorities</a:t>
                </a:r>
              </a:p>
            </p:txBody>
          </p:sp>
          <p:sp>
            <p:nvSpPr>
              <p:cNvPr id="25" name="TextBox 24">
                <a:extLst>
                  <a:ext uri="{FF2B5EF4-FFF2-40B4-BE49-F238E27FC236}">
                    <a16:creationId xmlns:a16="http://schemas.microsoft.com/office/drawing/2014/main" id="{BE69E6EF-6ED0-2D4E-8E57-11D4481FF585}"/>
                  </a:ext>
                </a:extLst>
              </p:cNvPr>
              <p:cNvSpPr txBox="1"/>
              <p:nvPr/>
            </p:nvSpPr>
            <p:spPr>
              <a:xfrm>
                <a:off x="5184924"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ct val="0"/>
                  </a:spcAft>
                  <a:defRPr/>
                </a:pPr>
                <a:r>
                  <a:rPr lang="en-US" sz="1200" dirty="0">
                    <a:solidFill>
                      <a:srgbClr val="FFFFFF"/>
                    </a:solidFill>
                    <a:latin typeface="Arial" panose="020B0604020202020204"/>
                  </a:rPr>
                  <a:t>Better decisions</a:t>
                </a:r>
                <a:endParaRPr lang="en-US" sz="1067" dirty="0">
                  <a:solidFill>
                    <a:srgbClr val="FFFFFF"/>
                  </a:solidFill>
                  <a:latin typeface="Arial" panose="020B0604020202020204"/>
                  <a:ea typeface="ＭＳ Ｐゴシック" charset="0"/>
                </a:endParaRPr>
              </a:p>
            </p:txBody>
          </p:sp>
        </p:grpSp>
        <p:grpSp>
          <p:nvGrpSpPr>
            <p:cNvPr id="4" name="Group 3"/>
            <p:cNvGrpSpPr/>
            <p:nvPr/>
          </p:nvGrpSpPr>
          <p:grpSpPr>
            <a:xfrm>
              <a:off x="2746471" y="2235029"/>
              <a:ext cx="1298171" cy="629386"/>
              <a:chOff x="2746471" y="2235029"/>
              <a:chExt cx="1298171" cy="629386"/>
            </a:xfrm>
          </p:grpSpPr>
          <p:sp>
            <p:nvSpPr>
              <p:cNvPr id="22" name="TextBox 21">
                <a:extLst>
                  <a:ext uri="{FF2B5EF4-FFF2-40B4-BE49-F238E27FC236}">
                    <a16:creationId xmlns:a16="http://schemas.microsoft.com/office/drawing/2014/main" id="{F630111C-A9EC-DD40-B534-94E8D96787EE}"/>
                  </a:ext>
                </a:extLst>
              </p:cNvPr>
              <p:cNvSpPr txBox="1"/>
              <p:nvPr/>
            </p:nvSpPr>
            <p:spPr>
              <a:xfrm>
                <a:off x="2746471"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rgbClr val="FFFFFF"/>
                    </a:solidFill>
                    <a:latin typeface="Arial" panose="020B0604020202020204"/>
                    <a:ea typeface="ＭＳ Ｐゴシック" charset="0"/>
                  </a:rPr>
                  <a:t>Companies</a:t>
                </a:r>
              </a:p>
            </p:txBody>
          </p:sp>
          <p:sp>
            <p:nvSpPr>
              <p:cNvPr id="26" name="TextBox 25">
                <a:extLst>
                  <a:ext uri="{FF2B5EF4-FFF2-40B4-BE49-F238E27FC236}">
                    <a16:creationId xmlns:a16="http://schemas.microsoft.com/office/drawing/2014/main" id="{F630111C-A9EC-DD40-B534-94E8D96787EE}"/>
                  </a:ext>
                </a:extLst>
              </p:cNvPr>
              <p:cNvSpPr txBox="1"/>
              <p:nvPr/>
            </p:nvSpPr>
            <p:spPr>
              <a:xfrm>
                <a:off x="2746471"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ts val="800"/>
                  </a:spcAft>
                  <a:defRPr/>
                </a:pPr>
                <a:r>
                  <a:rPr lang="en-US" sz="1200" dirty="0">
                    <a:solidFill>
                      <a:srgbClr val="FFFFFF"/>
                    </a:solidFill>
                    <a:latin typeface="Arial" panose="020B0604020202020204"/>
                    <a:ea typeface="ＭＳ Ｐゴシック" charset="0"/>
                  </a:rPr>
                  <a:t>T</a:t>
                </a:r>
                <a:r>
                  <a:rPr lang="en-US" sz="1200" dirty="0" err="1">
                    <a:solidFill>
                      <a:srgbClr val="FFFFFF"/>
                    </a:solidFill>
                    <a:latin typeface="Arial" panose="020B0604020202020204"/>
                  </a:rPr>
                  <a:t>est</a:t>
                </a:r>
                <a:r>
                  <a:rPr lang="en-US" sz="1200" dirty="0">
                    <a:solidFill>
                      <a:srgbClr val="FFFFFF"/>
                    </a:solidFill>
                    <a:latin typeface="Arial" panose="020B0604020202020204"/>
                  </a:rPr>
                  <a:t> bed for digital services and products</a:t>
                </a:r>
                <a:endParaRPr lang="en-US" sz="1067" dirty="0">
                  <a:solidFill>
                    <a:srgbClr val="FFFFFF"/>
                  </a:solidFill>
                  <a:latin typeface="Arial" panose="020B0604020202020204"/>
                  <a:ea typeface="ＭＳ Ｐゴシック" charset="0"/>
                </a:endParaRPr>
              </a:p>
            </p:txBody>
          </p:sp>
        </p:grpSp>
        <p:grpSp>
          <p:nvGrpSpPr>
            <p:cNvPr id="6" name="Group 5"/>
            <p:cNvGrpSpPr/>
            <p:nvPr/>
          </p:nvGrpSpPr>
          <p:grpSpPr>
            <a:xfrm>
              <a:off x="7513825" y="2235029"/>
              <a:ext cx="1298172" cy="629386"/>
              <a:chOff x="7513825" y="2235029"/>
              <a:chExt cx="1298172" cy="629386"/>
            </a:xfrm>
          </p:grpSpPr>
          <p:sp>
            <p:nvSpPr>
              <p:cNvPr id="23" name="TextBox 22">
                <a:extLst>
                  <a:ext uri="{FF2B5EF4-FFF2-40B4-BE49-F238E27FC236}">
                    <a16:creationId xmlns:a16="http://schemas.microsoft.com/office/drawing/2014/main" id="{33FE752C-5F43-2042-ADF3-C0E2003B7073}"/>
                  </a:ext>
                </a:extLst>
              </p:cNvPr>
              <p:cNvSpPr txBox="1"/>
              <p:nvPr/>
            </p:nvSpPr>
            <p:spPr>
              <a:xfrm>
                <a:off x="7513825" y="2235029"/>
                <a:ext cx="1298171" cy="271447"/>
              </a:xfrm>
              <a:prstGeom prst="rect">
                <a:avLst/>
              </a:prstGeom>
              <a:solidFill>
                <a:schemeClr val="accent6">
                  <a:alpha val="85000"/>
                </a:schemeClr>
              </a:solidFill>
              <a:ln>
                <a:noFill/>
              </a:ln>
              <a:effectLst/>
            </p:spPr>
            <p:txBody>
              <a:bodyPr wrap="square" lIns="72000" tIns="72000" rIns="72000" bIns="72000" rtlCol="0" anchor="b">
                <a:noAutofit/>
              </a:bodyPr>
              <a:lstStyle/>
              <a:p>
                <a:pPr marL="6351" defTabSz="609585" fontAlgn="base">
                  <a:spcBef>
                    <a:spcPct val="0"/>
                  </a:spcBef>
                  <a:spcAft>
                    <a:spcPts val="533"/>
                  </a:spcAft>
                  <a:defRPr/>
                </a:pPr>
                <a:r>
                  <a:rPr lang="en-US" sz="1400" b="1" dirty="0">
                    <a:solidFill>
                      <a:srgbClr val="FFFFFF"/>
                    </a:solidFill>
                    <a:latin typeface="Arial" panose="020B0604020202020204"/>
                    <a:ea typeface="ＭＳ Ｐゴシック" charset="0"/>
                  </a:rPr>
                  <a:t>Citizens</a:t>
                </a:r>
              </a:p>
            </p:txBody>
          </p:sp>
          <p:sp>
            <p:nvSpPr>
              <p:cNvPr id="27" name="TextBox 26">
                <a:extLst>
                  <a:ext uri="{FF2B5EF4-FFF2-40B4-BE49-F238E27FC236}">
                    <a16:creationId xmlns:a16="http://schemas.microsoft.com/office/drawing/2014/main" id="{33FE752C-5F43-2042-ADF3-C0E2003B7073}"/>
                  </a:ext>
                </a:extLst>
              </p:cNvPr>
              <p:cNvSpPr txBox="1"/>
              <p:nvPr/>
            </p:nvSpPr>
            <p:spPr>
              <a:xfrm>
                <a:off x="7513826" y="2504340"/>
                <a:ext cx="1298171" cy="360075"/>
              </a:xfrm>
              <a:prstGeom prst="rect">
                <a:avLst/>
              </a:prstGeom>
              <a:solidFill>
                <a:schemeClr val="accent6">
                  <a:lumMod val="60000"/>
                  <a:lumOff val="40000"/>
                  <a:alpha val="85000"/>
                </a:schemeClr>
              </a:solidFill>
              <a:ln>
                <a:noFill/>
              </a:ln>
              <a:effectLst/>
            </p:spPr>
            <p:txBody>
              <a:bodyPr wrap="square" lIns="72000" tIns="48000" rIns="72000" bIns="48000" rtlCol="0" anchor="t">
                <a:noAutofit/>
              </a:bodyPr>
              <a:lstStyle/>
              <a:p>
                <a:pPr marL="6351" defTabSz="609585" fontAlgn="base">
                  <a:spcBef>
                    <a:spcPct val="0"/>
                  </a:spcBef>
                  <a:spcAft>
                    <a:spcPct val="0"/>
                  </a:spcAft>
                  <a:defRPr/>
                </a:pPr>
                <a:r>
                  <a:rPr lang="en-US" sz="1200" dirty="0">
                    <a:solidFill>
                      <a:srgbClr val="FFFFFF"/>
                    </a:solidFill>
                    <a:latin typeface="Arial" panose="020B0604020202020204"/>
                  </a:rPr>
                  <a:t>Better </a:t>
                </a:r>
                <a:br>
                  <a:rPr lang="en-US" sz="1200" dirty="0">
                    <a:solidFill>
                      <a:srgbClr val="FFFFFF"/>
                    </a:solidFill>
                    <a:latin typeface="Arial" panose="020B0604020202020204"/>
                  </a:rPr>
                </a:br>
                <a:r>
                  <a:rPr lang="en-US" sz="1200" dirty="0">
                    <a:solidFill>
                      <a:srgbClr val="FFFFFF"/>
                    </a:solidFill>
                    <a:latin typeface="Arial" panose="020B0604020202020204"/>
                  </a:rPr>
                  <a:t>quality of life</a:t>
                </a:r>
                <a:endParaRPr lang="en-US" sz="1067" dirty="0">
                  <a:solidFill>
                    <a:srgbClr val="FFFFFF"/>
                  </a:solidFill>
                  <a:latin typeface="Arial" panose="020B0604020202020204"/>
                  <a:ea typeface="ＭＳ Ｐゴシック" charset="0"/>
                </a:endParaRPr>
              </a:p>
            </p:txBody>
          </p:sp>
        </p:grpSp>
      </p:grpSp>
      <p:pic>
        <p:nvPicPr>
          <p:cNvPr id="28" name="Picture 27">
            <a:extLst>
              <a:ext uri="{FF2B5EF4-FFF2-40B4-BE49-F238E27FC236}">
                <a16:creationId xmlns:a16="http://schemas.microsoft.com/office/drawing/2014/main" id="{088FF7EB-01A0-CB49-8114-D8D4CAAB903D}"/>
              </a:ext>
            </a:extLst>
          </p:cNvPr>
          <p:cNvPicPr>
            <a:picLocks noChangeAspect="1"/>
          </p:cNvPicPr>
          <p:nvPr/>
        </p:nvPicPr>
        <p:blipFill>
          <a:blip r:embed="rId7"/>
          <a:stretch>
            <a:fillRect/>
          </a:stretch>
        </p:blipFill>
        <p:spPr>
          <a:xfrm>
            <a:off x="5405330" y="2609928"/>
            <a:ext cx="1443073" cy="1458385"/>
          </a:xfrm>
          <a:prstGeom prst="rect">
            <a:avLst/>
          </a:prstGeom>
          <a:effectLst>
            <a:glow rad="25400">
              <a:srgbClr val="FFC000"/>
            </a:glow>
          </a:effectLst>
        </p:spPr>
      </p:pic>
      <p:sp>
        <p:nvSpPr>
          <p:cNvPr id="29" name="Title 3">
            <a:extLst>
              <a:ext uri="{FF2B5EF4-FFF2-40B4-BE49-F238E27FC236}">
                <a16:creationId xmlns:a16="http://schemas.microsoft.com/office/drawing/2014/main" id="{E71FCCD9-4BB0-5D42-98DC-3A48AAE52B15}"/>
              </a:ext>
            </a:extLst>
          </p:cNvPr>
          <p:cNvSpPr>
            <a:spLocks noGrp="1"/>
          </p:cNvSpPr>
          <p:nvPr>
            <p:ph type="title"/>
          </p:nvPr>
        </p:nvSpPr>
        <p:spPr>
          <a:xfrm>
            <a:off x="478367" y="384000"/>
            <a:ext cx="11235267" cy="960000"/>
          </a:xfrm>
        </p:spPr>
        <p:txBody>
          <a:bodyPr/>
          <a:lstStyle/>
          <a:p>
            <a:r>
              <a:rPr lang="en-GB" dirty="0"/>
              <a:t> </a:t>
            </a:r>
          </a:p>
        </p:txBody>
      </p:sp>
      <p:sp>
        <p:nvSpPr>
          <p:cNvPr id="30" name="Rounded Rectangle 29">
            <a:extLst>
              <a:ext uri="{FF2B5EF4-FFF2-40B4-BE49-F238E27FC236}">
                <a16:creationId xmlns:a16="http://schemas.microsoft.com/office/drawing/2014/main" id="{82FAF2FE-E578-DF42-8453-71456A4D1A68}"/>
              </a:ext>
            </a:extLst>
          </p:cNvPr>
          <p:cNvSpPr/>
          <p:nvPr/>
        </p:nvSpPr>
        <p:spPr>
          <a:xfrm>
            <a:off x="4942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pPr>
            <a:r>
              <a:rPr lang="en-US" sz="1067" dirty="0">
                <a:solidFill>
                  <a:srgbClr val="FFFFFF"/>
                </a:solidFill>
                <a:latin typeface="Arial" panose="020B0604020202020204"/>
              </a:rPr>
              <a:t>Urban </a:t>
            </a:r>
          </a:p>
          <a:p>
            <a:pPr algn="ctr" defTabSz="609570" fontAlgn="base">
              <a:spcBef>
                <a:spcPct val="0"/>
              </a:spcBef>
              <a:spcAft>
                <a:spcPct val="0"/>
              </a:spcAft>
            </a:pPr>
            <a:r>
              <a:rPr lang="en-US" sz="1067" dirty="0">
                <a:solidFill>
                  <a:srgbClr val="FFFFFF"/>
                </a:solidFill>
                <a:latin typeface="Arial" panose="020B0604020202020204"/>
              </a:rPr>
              <a:t>Planning</a:t>
            </a:r>
          </a:p>
        </p:txBody>
      </p:sp>
      <p:sp>
        <p:nvSpPr>
          <p:cNvPr id="31" name="Freeform 30">
            <a:extLst>
              <a:ext uri="{FF2B5EF4-FFF2-40B4-BE49-F238E27FC236}">
                <a16:creationId xmlns:a16="http://schemas.microsoft.com/office/drawing/2014/main" id="{E258A7EC-38A0-6442-A685-036223BD080D}"/>
              </a:ext>
            </a:extLst>
          </p:cNvPr>
          <p:cNvSpPr/>
          <p:nvPr/>
        </p:nvSpPr>
        <p:spPr>
          <a:xfrm>
            <a:off x="807005" y="819223"/>
            <a:ext cx="325801" cy="414997"/>
          </a:xfrm>
          <a:custGeom>
            <a:avLst/>
            <a:gdLst>
              <a:gd name="connsiteX0" fmla="*/ 297487 w 396648"/>
              <a:gd name="connsiteY0" fmla="*/ 360589 h 504825"/>
              <a:gd name="connsiteX1" fmla="*/ 315517 w 396648"/>
              <a:gd name="connsiteY1" fmla="*/ 360589 h 504825"/>
              <a:gd name="connsiteX2" fmla="*/ 321855 w 396648"/>
              <a:gd name="connsiteY2" fmla="*/ 363266 h 504825"/>
              <a:gd name="connsiteX3" fmla="*/ 324532 w 396648"/>
              <a:gd name="connsiteY3" fmla="*/ 369604 h 504825"/>
              <a:gd name="connsiteX4" fmla="*/ 324532 w 396648"/>
              <a:gd name="connsiteY4" fmla="*/ 387634 h 504825"/>
              <a:gd name="connsiteX5" fmla="*/ 321855 w 396648"/>
              <a:gd name="connsiteY5" fmla="*/ 393972 h 504825"/>
              <a:gd name="connsiteX6" fmla="*/ 315517 w 396648"/>
              <a:gd name="connsiteY6" fmla="*/ 396648 h 504825"/>
              <a:gd name="connsiteX7" fmla="*/ 297487 w 396648"/>
              <a:gd name="connsiteY7" fmla="*/ 396648 h 504825"/>
              <a:gd name="connsiteX8" fmla="*/ 291149 w 396648"/>
              <a:gd name="connsiteY8" fmla="*/ 393972 h 504825"/>
              <a:gd name="connsiteX9" fmla="*/ 288473 w 396648"/>
              <a:gd name="connsiteY9" fmla="*/ 387634 h 504825"/>
              <a:gd name="connsiteX10" fmla="*/ 288473 w 396648"/>
              <a:gd name="connsiteY10" fmla="*/ 369604 h 504825"/>
              <a:gd name="connsiteX11" fmla="*/ 291149 w 396648"/>
              <a:gd name="connsiteY11" fmla="*/ 363266 h 504825"/>
              <a:gd name="connsiteX12" fmla="*/ 297487 w 396648"/>
              <a:gd name="connsiteY12" fmla="*/ 360589 h 504825"/>
              <a:gd name="connsiteX13" fmla="*/ 81134 w 396648"/>
              <a:gd name="connsiteY13" fmla="*/ 360589 h 504825"/>
              <a:gd name="connsiteX14" fmla="*/ 99163 w 396648"/>
              <a:gd name="connsiteY14" fmla="*/ 360589 h 504825"/>
              <a:gd name="connsiteX15" fmla="*/ 105502 w 396648"/>
              <a:gd name="connsiteY15" fmla="*/ 363266 h 504825"/>
              <a:gd name="connsiteX16" fmla="*/ 108178 w 396648"/>
              <a:gd name="connsiteY16" fmla="*/ 369604 h 504825"/>
              <a:gd name="connsiteX17" fmla="*/ 108178 w 396648"/>
              <a:gd name="connsiteY17" fmla="*/ 387634 h 504825"/>
              <a:gd name="connsiteX18" fmla="*/ 105502 w 396648"/>
              <a:gd name="connsiteY18" fmla="*/ 393972 h 504825"/>
              <a:gd name="connsiteX19" fmla="*/ 99163 w 396648"/>
              <a:gd name="connsiteY19" fmla="*/ 396648 h 504825"/>
              <a:gd name="connsiteX20" fmla="*/ 81134 w 396648"/>
              <a:gd name="connsiteY20" fmla="*/ 396648 h 504825"/>
              <a:gd name="connsiteX21" fmla="*/ 74795 w 396648"/>
              <a:gd name="connsiteY21" fmla="*/ 393972 h 504825"/>
              <a:gd name="connsiteX22" fmla="*/ 72119 w 396648"/>
              <a:gd name="connsiteY22" fmla="*/ 387634 h 504825"/>
              <a:gd name="connsiteX23" fmla="*/ 72119 w 396648"/>
              <a:gd name="connsiteY23" fmla="*/ 369604 h 504825"/>
              <a:gd name="connsiteX24" fmla="*/ 74795 w 396648"/>
              <a:gd name="connsiteY24" fmla="*/ 363266 h 504825"/>
              <a:gd name="connsiteX25" fmla="*/ 81134 w 396648"/>
              <a:gd name="connsiteY25" fmla="*/ 360589 h 504825"/>
              <a:gd name="connsiteX26" fmla="*/ 297487 w 396648"/>
              <a:gd name="connsiteY26" fmla="*/ 288471 h 504825"/>
              <a:gd name="connsiteX27" fmla="*/ 315517 w 396648"/>
              <a:gd name="connsiteY27" fmla="*/ 288471 h 504825"/>
              <a:gd name="connsiteX28" fmla="*/ 321855 w 396648"/>
              <a:gd name="connsiteY28" fmla="*/ 291148 h 504825"/>
              <a:gd name="connsiteX29" fmla="*/ 324532 w 396648"/>
              <a:gd name="connsiteY29" fmla="*/ 297486 h 504825"/>
              <a:gd name="connsiteX30" fmla="*/ 324532 w 396648"/>
              <a:gd name="connsiteY30" fmla="*/ 315516 h 504825"/>
              <a:gd name="connsiteX31" fmla="*/ 321855 w 396648"/>
              <a:gd name="connsiteY31" fmla="*/ 321854 h 504825"/>
              <a:gd name="connsiteX32" fmla="*/ 315517 w 396648"/>
              <a:gd name="connsiteY32" fmla="*/ 324530 h 504825"/>
              <a:gd name="connsiteX33" fmla="*/ 297487 w 396648"/>
              <a:gd name="connsiteY33" fmla="*/ 324530 h 504825"/>
              <a:gd name="connsiteX34" fmla="*/ 291149 w 396648"/>
              <a:gd name="connsiteY34" fmla="*/ 321854 h 504825"/>
              <a:gd name="connsiteX35" fmla="*/ 288473 w 396648"/>
              <a:gd name="connsiteY35" fmla="*/ 315516 h 504825"/>
              <a:gd name="connsiteX36" fmla="*/ 288473 w 396648"/>
              <a:gd name="connsiteY36" fmla="*/ 297486 h 504825"/>
              <a:gd name="connsiteX37" fmla="*/ 291149 w 396648"/>
              <a:gd name="connsiteY37" fmla="*/ 291148 h 504825"/>
              <a:gd name="connsiteX38" fmla="*/ 297487 w 396648"/>
              <a:gd name="connsiteY38" fmla="*/ 288471 h 504825"/>
              <a:gd name="connsiteX39" fmla="*/ 225370 w 396648"/>
              <a:gd name="connsiteY39" fmla="*/ 288471 h 504825"/>
              <a:gd name="connsiteX40" fmla="*/ 243399 w 396648"/>
              <a:gd name="connsiteY40" fmla="*/ 288471 h 504825"/>
              <a:gd name="connsiteX41" fmla="*/ 249738 w 396648"/>
              <a:gd name="connsiteY41" fmla="*/ 291148 h 504825"/>
              <a:gd name="connsiteX42" fmla="*/ 252414 w 396648"/>
              <a:gd name="connsiteY42" fmla="*/ 297486 h 504825"/>
              <a:gd name="connsiteX43" fmla="*/ 252414 w 396648"/>
              <a:gd name="connsiteY43" fmla="*/ 315516 h 504825"/>
              <a:gd name="connsiteX44" fmla="*/ 249738 w 396648"/>
              <a:gd name="connsiteY44" fmla="*/ 321854 h 504825"/>
              <a:gd name="connsiteX45" fmla="*/ 243399 w 396648"/>
              <a:gd name="connsiteY45" fmla="*/ 324530 h 504825"/>
              <a:gd name="connsiteX46" fmla="*/ 225370 w 396648"/>
              <a:gd name="connsiteY46" fmla="*/ 324530 h 504825"/>
              <a:gd name="connsiteX47" fmla="*/ 219031 w 396648"/>
              <a:gd name="connsiteY47" fmla="*/ 321854 h 504825"/>
              <a:gd name="connsiteX48" fmla="*/ 216355 w 396648"/>
              <a:gd name="connsiteY48" fmla="*/ 315516 h 504825"/>
              <a:gd name="connsiteX49" fmla="*/ 216355 w 396648"/>
              <a:gd name="connsiteY49" fmla="*/ 297486 h 504825"/>
              <a:gd name="connsiteX50" fmla="*/ 219031 w 396648"/>
              <a:gd name="connsiteY50" fmla="*/ 291148 h 504825"/>
              <a:gd name="connsiteX51" fmla="*/ 225370 w 396648"/>
              <a:gd name="connsiteY51" fmla="*/ 288471 h 504825"/>
              <a:gd name="connsiteX52" fmla="*/ 153251 w 396648"/>
              <a:gd name="connsiteY52" fmla="*/ 288471 h 504825"/>
              <a:gd name="connsiteX53" fmla="*/ 171281 w 396648"/>
              <a:gd name="connsiteY53" fmla="*/ 288471 h 504825"/>
              <a:gd name="connsiteX54" fmla="*/ 177619 w 396648"/>
              <a:gd name="connsiteY54" fmla="*/ 291148 h 504825"/>
              <a:gd name="connsiteX55" fmla="*/ 180296 w 396648"/>
              <a:gd name="connsiteY55" fmla="*/ 297486 h 504825"/>
              <a:gd name="connsiteX56" fmla="*/ 180296 w 396648"/>
              <a:gd name="connsiteY56" fmla="*/ 315516 h 504825"/>
              <a:gd name="connsiteX57" fmla="*/ 177619 w 396648"/>
              <a:gd name="connsiteY57" fmla="*/ 321854 h 504825"/>
              <a:gd name="connsiteX58" fmla="*/ 171281 w 396648"/>
              <a:gd name="connsiteY58" fmla="*/ 324530 h 504825"/>
              <a:gd name="connsiteX59" fmla="*/ 153251 w 396648"/>
              <a:gd name="connsiteY59" fmla="*/ 324530 h 504825"/>
              <a:gd name="connsiteX60" fmla="*/ 146913 w 396648"/>
              <a:gd name="connsiteY60" fmla="*/ 321854 h 504825"/>
              <a:gd name="connsiteX61" fmla="*/ 144237 w 396648"/>
              <a:gd name="connsiteY61" fmla="*/ 315516 h 504825"/>
              <a:gd name="connsiteX62" fmla="*/ 144237 w 396648"/>
              <a:gd name="connsiteY62" fmla="*/ 297486 h 504825"/>
              <a:gd name="connsiteX63" fmla="*/ 146913 w 396648"/>
              <a:gd name="connsiteY63" fmla="*/ 291148 h 504825"/>
              <a:gd name="connsiteX64" fmla="*/ 153251 w 396648"/>
              <a:gd name="connsiteY64" fmla="*/ 288471 h 504825"/>
              <a:gd name="connsiteX65" fmla="*/ 81134 w 396648"/>
              <a:gd name="connsiteY65" fmla="*/ 288471 h 504825"/>
              <a:gd name="connsiteX66" fmla="*/ 99163 w 396648"/>
              <a:gd name="connsiteY66" fmla="*/ 288471 h 504825"/>
              <a:gd name="connsiteX67" fmla="*/ 105502 w 396648"/>
              <a:gd name="connsiteY67" fmla="*/ 291148 h 504825"/>
              <a:gd name="connsiteX68" fmla="*/ 108178 w 396648"/>
              <a:gd name="connsiteY68" fmla="*/ 297486 h 504825"/>
              <a:gd name="connsiteX69" fmla="*/ 108178 w 396648"/>
              <a:gd name="connsiteY69" fmla="*/ 315516 h 504825"/>
              <a:gd name="connsiteX70" fmla="*/ 105502 w 396648"/>
              <a:gd name="connsiteY70" fmla="*/ 321854 h 504825"/>
              <a:gd name="connsiteX71" fmla="*/ 99163 w 396648"/>
              <a:gd name="connsiteY71" fmla="*/ 324530 h 504825"/>
              <a:gd name="connsiteX72" fmla="*/ 81134 w 396648"/>
              <a:gd name="connsiteY72" fmla="*/ 324530 h 504825"/>
              <a:gd name="connsiteX73" fmla="*/ 74795 w 396648"/>
              <a:gd name="connsiteY73" fmla="*/ 321854 h 504825"/>
              <a:gd name="connsiteX74" fmla="*/ 72119 w 396648"/>
              <a:gd name="connsiteY74" fmla="*/ 315516 h 504825"/>
              <a:gd name="connsiteX75" fmla="*/ 72119 w 396648"/>
              <a:gd name="connsiteY75" fmla="*/ 297486 h 504825"/>
              <a:gd name="connsiteX76" fmla="*/ 74795 w 396648"/>
              <a:gd name="connsiteY76" fmla="*/ 291148 h 504825"/>
              <a:gd name="connsiteX77" fmla="*/ 81134 w 396648"/>
              <a:gd name="connsiteY77" fmla="*/ 288471 h 504825"/>
              <a:gd name="connsiteX78" fmla="*/ 297487 w 396648"/>
              <a:gd name="connsiteY78" fmla="*/ 216353 h 504825"/>
              <a:gd name="connsiteX79" fmla="*/ 315517 w 396648"/>
              <a:gd name="connsiteY79" fmla="*/ 216353 h 504825"/>
              <a:gd name="connsiteX80" fmla="*/ 321855 w 396648"/>
              <a:gd name="connsiteY80" fmla="*/ 219029 h 504825"/>
              <a:gd name="connsiteX81" fmla="*/ 324532 w 396648"/>
              <a:gd name="connsiteY81" fmla="*/ 225367 h 504825"/>
              <a:gd name="connsiteX82" fmla="*/ 324532 w 396648"/>
              <a:gd name="connsiteY82" fmla="*/ 243397 h 504825"/>
              <a:gd name="connsiteX83" fmla="*/ 321855 w 396648"/>
              <a:gd name="connsiteY83" fmla="*/ 249735 h 504825"/>
              <a:gd name="connsiteX84" fmla="*/ 315517 w 396648"/>
              <a:gd name="connsiteY84" fmla="*/ 252411 h 504825"/>
              <a:gd name="connsiteX85" fmla="*/ 297487 w 396648"/>
              <a:gd name="connsiteY85" fmla="*/ 252411 h 504825"/>
              <a:gd name="connsiteX86" fmla="*/ 291149 w 396648"/>
              <a:gd name="connsiteY86" fmla="*/ 249735 h 504825"/>
              <a:gd name="connsiteX87" fmla="*/ 288473 w 396648"/>
              <a:gd name="connsiteY87" fmla="*/ 243397 h 504825"/>
              <a:gd name="connsiteX88" fmla="*/ 288473 w 396648"/>
              <a:gd name="connsiteY88" fmla="*/ 225367 h 504825"/>
              <a:gd name="connsiteX89" fmla="*/ 291149 w 396648"/>
              <a:gd name="connsiteY89" fmla="*/ 219029 h 504825"/>
              <a:gd name="connsiteX90" fmla="*/ 297487 w 396648"/>
              <a:gd name="connsiteY90" fmla="*/ 216353 h 504825"/>
              <a:gd name="connsiteX91" fmla="*/ 225370 w 396648"/>
              <a:gd name="connsiteY91" fmla="*/ 216353 h 504825"/>
              <a:gd name="connsiteX92" fmla="*/ 243399 w 396648"/>
              <a:gd name="connsiteY92" fmla="*/ 216353 h 504825"/>
              <a:gd name="connsiteX93" fmla="*/ 249738 w 396648"/>
              <a:gd name="connsiteY93" fmla="*/ 219029 h 504825"/>
              <a:gd name="connsiteX94" fmla="*/ 252414 w 396648"/>
              <a:gd name="connsiteY94" fmla="*/ 225367 h 504825"/>
              <a:gd name="connsiteX95" fmla="*/ 252414 w 396648"/>
              <a:gd name="connsiteY95" fmla="*/ 243397 h 504825"/>
              <a:gd name="connsiteX96" fmla="*/ 249738 w 396648"/>
              <a:gd name="connsiteY96" fmla="*/ 249735 h 504825"/>
              <a:gd name="connsiteX97" fmla="*/ 243399 w 396648"/>
              <a:gd name="connsiteY97" fmla="*/ 252411 h 504825"/>
              <a:gd name="connsiteX98" fmla="*/ 225370 w 396648"/>
              <a:gd name="connsiteY98" fmla="*/ 252411 h 504825"/>
              <a:gd name="connsiteX99" fmla="*/ 219031 w 396648"/>
              <a:gd name="connsiteY99" fmla="*/ 249735 h 504825"/>
              <a:gd name="connsiteX100" fmla="*/ 216355 w 396648"/>
              <a:gd name="connsiteY100" fmla="*/ 243397 h 504825"/>
              <a:gd name="connsiteX101" fmla="*/ 216355 w 396648"/>
              <a:gd name="connsiteY101" fmla="*/ 225367 h 504825"/>
              <a:gd name="connsiteX102" fmla="*/ 219031 w 396648"/>
              <a:gd name="connsiteY102" fmla="*/ 219029 h 504825"/>
              <a:gd name="connsiteX103" fmla="*/ 225370 w 396648"/>
              <a:gd name="connsiteY103" fmla="*/ 216353 h 504825"/>
              <a:gd name="connsiteX104" fmla="*/ 153251 w 396648"/>
              <a:gd name="connsiteY104" fmla="*/ 216353 h 504825"/>
              <a:gd name="connsiteX105" fmla="*/ 171281 w 396648"/>
              <a:gd name="connsiteY105" fmla="*/ 216353 h 504825"/>
              <a:gd name="connsiteX106" fmla="*/ 177619 w 396648"/>
              <a:gd name="connsiteY106" fmla="*/ 219029 h 504825"/>
              <a:gd name="connsiteX107" fmla="*/ 180296 w 396648"/>
              <a:gd name="connsiteY107" fmla="*/ 225367 h 504825"/>
              <a:gd name="connsiteX108" fmla="*/ 180296 w 396648"/>
              <a:gd name="connsiteY108" fmla="*/ 243397 h 504825"/>
              <a:gd name="connsiteX109" fmla="*/ 177619 w 396648"/>
              <a:gd name="connsiteY109" fmla="*/ 249735 h 504825"/>
              <a:gd name="connsiteX110" fmla="*/ 171281 w 396648"/>
              <a:gd name="connsiteY110" fmla="*/ 252411 h 504825"/>
              <a:gd name="connsiteX111" fmla="*/ 153251 w 396648"/>
              <a:gd name="connsiteY111" fmla="*/ 252411 h 504825"/>
              <a:gd name="connsiteX112" fmla="*/ 146913 w 396648"/>
              <a:gd name="connsiteY112" fmla="*/ 249735 h 504825"/>
              <a:gd name="connsiteX113" fmla="*/ 144237 w 396648"/>
              <a:gd name="connsiteY113" fmla="*/ 243397 h 504825"/>
              <a:gd name="connsiteX114" fmla="*/ 144237 w 396648"/>
              <a:gd name="connsiteY114" fmla="*/ 225367 h 504825"/>
              <a:gd name="connsiteX115" fmla="*/ 146913 w 396648"/>
              <a:gd name="connsiteY115" fmla="*/ 219029 h 504825"/>
              <a:gd name="connsiteX116" fmla="*/ 153251 w 396648"/>
              <a:gd name="connsiteY116" fmla="*/ 216353 h 504825"/>
              <a:gd name="connsiteX117" fmla="*/ 81134 w 396648"/>
              <a:gd name="connsiteY117" fmla="*/ 216353 h 504825"/>
              <a:gd name="connsiteX118" fmla="*/ 99163 w 396648"/>
              <a:gd name="connsiteY118" fmla="*/ 216353 h 504825"/>
              <a:gd name="connsiteX119" fmla="*/ 105502 w 396648"/>
              <a:gd name="connsiteY119" fmla="*/ 219029 h 504825"/>
              <a:gd name="connsiteX120" fmla="*/ 108178 w 396648"/>
              <a:gd name="connsiteY120" fmla="*/ 225367 h 504825"/>
              <a:gd name="connsiteX121" fmla="*/ 108178 w 396648"/>
              <a:gd name="connsiteY121" fmla="*/ 243397 h 504825"/>
              <a:gd name="connsiteX122" fmla="*/ 105502 w 396648"/>
              <a:gd name="connsiteY122" fmla="*/ 249735 h 504825"/>
              <a:gd name="connsiteX123" fmla="*/ 99163 w 396648"/>
              <a:gd name="connsiteY123" fmla="*/ 252411 h 504825"/>
              <a:gd name="connsiteX124" fmla="*/ 81134 w 396648"/>
              <a:gd name="connsiteY124" fmla="*/ 252411 h 504825"/>
              <a:gd name="connsiteX125" fmla="*/ 74795 w 396648"/>
              <a:gd name="connsiteY125" fmla="*/ 249735 h 504825"/>
              <a:gd name="connsiteX126" fmla="*/ 72119 w 396648"/>
              <a:gd name="connsiteY126" fmla="*/ 243397 h 504825"/>
              <a:gd name="connsiteX127" fmla="*/ 72119 w 396648"/>
              <a:gd name="connsiteY127" fmla="*/ 225367 h 504825"/>
              <a:gd name="connsiteX128" fmla="*/ 74795 w 396648"/>
              <a:gd name="connsiteY128" fmla="*/ 219029 h 504825"/>
              <a:gd name="connsiteX129" fmla="*/ 81134 w 396648"/>
              <a:gd name="connsiteY129" fmla="*/ 216353 h 504825"/>
              <a:gd name="connsiteX130" fmla="*/ 297487 w 396648"/>
              <a:gd name="connsiteY130" fmla="*/ 144236 h 504825"/>
              <a:gd name="connsiteX131" fmla="*/ 315517 w 396648"/>
              <a:gd name="connsiteY131" fmla="*/ 144236 h 504825"/>
              <a:gd name="connsiteX132" fmla="*/ 321855 w 396648"/>
              <a:gd name="connsiteY132" fmla="*/ 146912 h 504825"/>
              <a:gd name="connsiteX133" fmla="*/ 324532 w 396648"/>
              <a:gd name="connsiteY133" fmla="*/ 153251 h 504825"/>
              <a:gd name="connsiteX134" fmla="*/ 324532 w 396648"/>
              <a:gd name="connsiteY134" fmla="*/ 171280 h 504825"/>
              <a:gd name="connsiteX135" fmla="*/ 321855 w 396648"/>
              <a:gd name="connsiteY135" fmla="*/ 177619 h 504825"/>
              <a:gd name="connsiteX136" fmla="*/ 315517 w 396648"/>
              <a:gd name="connsiteY136" fmla="*/ 180295 h 504825"/>
              <a:gd name="connsiteX137" fmla="*/ 297487 w 396648"/>
              <a:gd name="connsiteY137" fmla="*/ 180295 h 504825"/>
              <a:gd name="connsiteX138" fmla="*/ 291149 w 396648"/>
              <a:gd name="connsiteY138" fmla="*/ 177619 h 504825"/>
              <a:gd name="connsiteX139" fmla="*/ 288473 w 396648"/>
              <a:gd name="connsiteY139" fmla="*/ 171280 h 504825"/>
              <a:gd name="connsiteX140" fmla="*/ 288473 w 396648"/>
              <a:gd name="connsiteY140" fmla="*/ 153251 h 504825"/>
              <a:gd name="connsiteX141" fmla="*/ 291149 w 396648"/>
              <a:gd name="connsiteY141" fmla="*/ 146912 h 504825"/>
              <a:gd name="connsiteX142" fmla="*/ 297487 w 396648"/>
              <a:gd name="connsiteY142" fmla="*/ 144236 h 504825"/>
              <a:gd name="connsiteX143" fmla="*/ 225370 w 396648"/>
              <a:gd name="connsiteY143" fmla="*/ 144236 h 504825"/>
              <a:gd name="connsiteX144" fmla="*/ 243399 w 396648"/>
              <a:gd name="connsiteY144" fmla="*/ 144236 h 504825"/>
              <a:gd name="connsiteX145" fmla="*/ 249738 w 396648"/>
              <a:gd name="connsiteY145" fmla="*/ 146912 h 504825"/>
              <a:gd name="connsiteX146" fmla="*/ 252414 w 396648"/>
              <a:gd name="connsiteY146" fmla="*/ 153251 h 504825"/>
              <a:gd name="connsiteX147" fmla="*/ 252414 w 396648"/>
              <a:gd name="connsiteY147" fmla="*/ 171280 h 504825"/>
              <a:gd name="connsiteX148" fmla="*/ 249738 w 396648"/>
              <a:gd name="connsiteY148" fmla="*/ 177619 h 504825"/>
              <a:gd name="connsiteX149" fmla="*/ 243399 w 396648"/>
              <a:gd name="connsiteY149" fmla="*/ 180295 h 504825"/>
              <a:gd name="connsiteX150" fmla="*/ 225370 w 396648"/>
              <a:gd name="connsiteY150" fmla="*/ 180295 h 504825"/>
              <a:gd name="connsiteX151" fmla="*/ 219031 w 396648"/>
              <a:gd name="connsiteY151" fmla="*/ 177619 h 504825"/>
              <a:gd name="connsiteX152" fmla="*/ 216355 w 396648"/>
              <a:gd name="connsiteY152" fmla="*/ 171280 h 504825"/>
              <a:gd name="connsiteX153" fmla="*/ 216355 w 396648"/>
              <a:gd name="connsiteY153" fmla="*/ 153251 h 504825"/>
              <a:gd name="connsiteX154" fmla="*/ 219031 w 396648"/>
              <a:gd name="connsiteY154" fmla="*/ 146912 h 504825"/>
              <a:gd name="connsiteX155" fmla="*/ 225370 w 396648"/>
              <a:gd name="connsiteY155" fmla="*/ 144236 h 504825"/>
              <a:gd name="connsiteX156" fmla="*/ 153251 w 396648"/>
              <a:gd name="connsiteY156" fmla="*/ 144236 h 504825"/>
              <a:gd name="connsiteX157" fmla="*/ 171281 w 396648"/>
              <a:gd name="connsiteY157" fmla="*/ 144236 h 504825"/>
              <a:gd name="connsiteX158" fmla="*/ 177619 w 396648"/>
              <a:gd name="connsiteY158" fmla="*/ 146912 h 504825"/>
              <a:gd name="connsiteX159" fmla="*/ 180296 w 396648"/>
              <a:gd name="connsiteY159" fmla="*/ 153251 h 504825"/>
              <a:gd name="connsiteX160" fmla="*/ 180296 w 396648"/>
              <a:gd name="connsiteY160" fmla="*/ 171280 h 504825"/>
              <a:gd name="connsiteX161" fmla="*/ 177619 w 396648"/>
              <a:gd name="connsiteY161" fmla="*/ 177619 h 504825"/>
              <a:gd name="connsiteX162" fmla="*/ 171281 w 396648"/>
              <a:gd name="connsiteY162" fmla="*/ 180295 h 504825"/>
              <a:gd name="connsiteX163" fmla="*/ 153251 w 396648"/>
              <a:gd name="connsiteY163" fmla="*/ 180295 h 504825"/>
              <a:gd name="connsiteX164" fmla="*/ 146913 w 396648"/>
              <a:gd name="connsiteY164" fmla="*/ 177619 h 504825"/>
              <a:gd name="connsiteX165" fmla="*/ 144237 w 396648"/>
              <a:gd name="connsiteY165" fmla="*/ 171280 h 504825"/>
              <a:gd name="connsiteX166" fmla="*/ 144237 w 396648"/>
              <a:gd name="connsiteY166" fmla="*/ 153251 h 504825"/>
              <a:gd name="connsiteX167" fmla="*/ 146913 w 396648"/>
              <a:gd name="connsiteY167" fmla="*/ 146912 h 504825"/>
              <a:gd name="connsiteX168" fmla="*/ 153251 w 396648"/>
              <a:gd name="connsiteY168" fmla="*/ 144236 h 504825"/>
              <a:gd name="connsiteX169" fmla="*/ 81134 w 396648"/>
              <a:gd name="connsiteY169" fmla="*/ 144236 h 504825"/>
              <a:gd name="connsiteX170" fmla="*/ 99163 w 396648"/>
              <a:gd name="connsiteY170" fmla="*/ 144236 h 504825"/>
              <a:gd name="connsiteX171" fmla="*/ 105502 w 396648"/>
              <a:gd name="connsiteY171" fmla="*/ 146912 h 504825"/>
              <a:gd name="connsiteX172" fmla="*/ 108178 w 396648"/>
              <a:gd name="connsiteY172" fmla="*/ 153251 h 504825"/>
              <a:gd name="connsiteX173" fmla="*/ 108178 w 396648"/>
              <a:gd name="connsiteY173" fmla="*/ 171280 h 504825"/>
              <a:gd name="connsiteX174" fmla="*/ 105502 w 396648"/>
              <a:gd name="connsiteY174" fmla="*/ 177619 h 504825"/>
              <a:gd name="connsiteX175" fmla="*/ 99163 w 396648"/>
              <a:gd name="connsiteY175" fmla="*/ 180295 h 504825"/>
              <a:gd name="connsiteX176" fmla="*/ 81134 w 396648"/>
              <a:gd name="connsiteY176" fmla="*/ 180295 h 504825"/>
              <a:gd name="connsiteX177" fmla="*/ 74795 w 396648"/>
              <a:gd name="connsiteY177" fmla="*/ 177619 h 504825"/>
              <a:gd name="connsiteX178" fmla="*/ 72119 w 396648"/>
              <a:gd name="connsiteY178" fmla="*/ 171280 h 504825"/>
              <a:gd name="connsiteX179" fmla="*/ 72119 w 396648"/>
              <a:gd name="connsiteY179" fmla="*/ 153251 h 504825"/>
              <a:gd name="connsiteX180" fmla="*/ 74795 w 396648"/>
              <a:gd name="connsiteY180" fmla="*/ 146912 h 504825"/>
              <a:gd name="connsiteX181" fmla="*/ 81134 w 396648"/>
              <a:gd name="connsiteY181" fmla="*/ 144236 h 504825"/>
              <a:gd name="connsiteX182" fmla="*/ 297487 w 396648"/>
              <a:gd name="connsiteY182" fmla="*/ 72118 h 504825"/>
              <a:gd name="connsiteX183" fmla="*/ 315517 w 396648"/>
              <a:gd name="connsiteY183" fmla="*/ 72118 h 504825"/>
              <a:gd name="connsiteX184" fmla="*/ 321855 w 396648"/>
              <a:gd name="connsiteY184" fmla="*/ 74794 h 504825"/>
              <a:gd name="connsiteX185" fmla="*/ 324532 w 396648"/>
              <a:gd name="connsiteY185" fmla="*/ 81133 h 504825"/>
              <a:gd name="connsiteX186" fmla="*/ 324532 w 396648"/>
              <a:gd name="connsiteY186" fmla="*/ 99162 h 504825"/>
              <a:gd name="connsiteX187" fmla="*/ 321855 w 396648"/>
              <a:gd name="connsiteY187" fmla="*/ 105501 h 504825"/>
              <a:gd name="connsiteX188" fmla="*/ 315517 w 396648"/>
              <a:gd name="connsiteY188" fmla="*/ 108177 h 504825"/>
              <a:gd name="connsiteX189" fmla="*/ 297487 w 396648"/>
              <a:gd name="connsiteY189" fmla="*/ 108177 h 504825"/>
              <a:gd name="connsiteX190" fmla="*/ 291149 w 396648"/>
              <a:gd name="connsiteY190" fmla="*/ 105501 h 504825"/>
              <a:gd name="connsiteX191" fmla="*/ 288473 w 396648"/>
              <a:gd name="connsiteY191" fmla="*/ 99162 h 504825"/>
              <a:gd name="connsiteX192" fmla="*/ 288473 w 396648"/>
              <a:gd name="connsiteY192" fmla="*/ 81133 h 504825"/>
              <a:gd name="connsiteX193" fmla="*/ 291149 w 396648"/>
              <a:gd name="connsiteY193" fmla="*/ 74794 h 504825"/>
              <a:gd name="connsiteX194" fmla="*/ 297487 w 396648"/>
              <a:gd name="connsiteY194" fmla="*/ 72118 h 504825"/>
              <a:gd name="connsiteX195" fmla="*/ 225370 w 396648"/>
              <a:gd name="connsiteY195" fmla="*/ 72118 h 504825"/>
              <a:gd name="connsiteX196" fmla="*/ 243399 w 396648"/>
              <a:gd name="connsiteY196" fmla="*/ 72118 h 504825"/>
              <a:gd name="connsiteX197" fmla="*/ 249738 w 396648"/>
              <a:gd name="connsiteY197" fmla="*/ 74794 h 504825"/>
              <a:gd name="connsiteX198" fmla="*/ 252414 w 396648"/>
              <a:gd name="connsiteY198" fmla="*/ 81133 h 504825"/>
              <a:gd name="connsiteX199" fmla="*/ 252414 w 396648"/>
              <a:gd name="connsiteY199" fmla="*/ 99162 h 504825"/>
              <a:gd name="connsiteX200" fmla="*/ 249738 w 396648"/>
              <a:gd name="connsiteY200" fmla="*/ 105501 h 504825"/>
              <a:gd name="connsiteX201" fmla="*/ 243399 w 396648"/>
              <a:gd name="connsiteY201" fmla="*/ 108177 h 504825"/>
              <a:gd name="connsiteX202" fmla="*/ 225370 w 396648"/>
              <a:gd name="connsiteY202" fmla="*/ 108177 h 504825"/>
              <a:gd name="connsiteX203" fmla="*/ 219031 w 396648"/>
              <a:gd name="connsiteY203" fmla="*/ 105501 h 504825"/>
              <a:gd name="connsiteX204" fmla="*/ 216355 w 396648"/>
              <a:gd name="connsiteY204" fmla="*/ 99162 h 504825"/>
              <a:gd name="connsiteX205" fmla="*/ 216355 w 396648"/>
              <a:gd name="connsiteY205" fmla="*/ 81133 h 504825"/>
              <a:gd name="connsiteX206" fmla="*/ 219031 w 396648"/>
              <a:gd name="connsiteY206" fmla="*/ 74794 h 504825"/>
              <a:gd name="connsiteX207" fmla="*/ 225370 w 396648"/>
              <a:gd name="connsiteY207" fmla="*/ 72118 h 504825"/>
              <a:gd name="connsiteX208" fmla="*/ 153251 w 396648"/>
              <a:gd name="connsiteY208" fmla="*/ 72118 h 504825"/>
              <a:gd name="connsiteX209" fmla="*/ 171281 w 396648"/>
              <a:gd name="connsiteY209" fmla="*/ 72118 h 504825"/>
              <a:gd name="connsiteX210" fmla="*/ 177619 w 396648"/>
              <a:gd name="connsiteY210" fmla="*/ 74794 h 504825"/>
              <a:gd name="connsiteX211" fmla="*/ 180296 w 396648"/>
              <a:gd name="connsiteY211" fmla="*/ 81133 h 504825"/>
              <a:gd name="connsiteX212" fmla="*/ 180296 w 396648"/>
              <a:gd name="connsiteY212" fmla="*/ 99162 h 504825"/>
              <a:gd name="connsiteX213" fmla="*/ 177619 w 396648"/>
              <a:gd name="connsiteY213" fmla="*/ 105501 h 504825"/>
              <a:gd name="connsiteX214" fmla="*/ 171281 w 396648"/>
              <a:gd name="connsiteY214" fmla="*/ 108177 h 504825"/>
              <a:gd name="connsiteX215" fmla="*/ 153251 w 396648"/>
              <a:gd name="connsiteY215" fmla="*/ 108177 h 504825"/>
              <a:gd name="connsiteX216" fmla="*/ 146913 w 396648"/>
              <a:gd name="connsiteY216" fmla="*/ 105501 h 504825"/>
              <a:gd name="connsiteX217" fmla="*/ 144237 w 396648"/>
              <a:gd name="connsiteY217" fmla="*/ 99162 h 504825"/>
              <a:gd name="connsiteX218" fmla="*/ 144237 w 396648"/>
              <a:gd name="connsiteY218" fmla="*/ 81133 h 504825"/>
              <a:gd name="connsiteX219" fmla="*/ 146913 w 396648"/>
              <a:gd name="connsiteY219" fmla="*/ 74794 h 504825"/>
              <a:gd name="connsiteX220" fmla="*/ 153251 w 396648"/>
              <a:gd name="connsiteY220" fmla="*/ 72118 h 504825"/>
              <a:gd name="connsiteX221" fmla="*/ 81134 w 396648"/>
              <a:gd name="connsiteY221" fmla="*/ 72118 h 504825"/>
              <a:gd name="connsiteX222" fmla="*/ 99163 w 396648"/>
              <a:gd name="connsiteY222" fmla="*/ 72118 h 504825"/>
              <a:gd name="connsiteX223" fmla="*/ 105502 w 396648"/>
              <a:gd name="connsiteY223" fmla="*/ 74794 h 504825"/>
              <a:gd name="connsiteX224" fmla="*/ 108178 w 396648"/>
              <a:gd name="connsiteY224" fmla="*/ 81133 h 504825"/>
              <a:gd name="connsiteX225" fmla="*/ 108178 w 396648"/>
              <a:gd name="connsiteY225" fmla="*/ 99162 h 504825"/>
              <a:gd name="connsiteX226" fmla="*/ 105502 w 396648"/>
              <a:gd name="connsiteY226" fmla="*/ 105501 h 504825"/>
              <a:gd name="connsiteX227" fmla="*/ 99163 w 396648"/>
              <a:gd name="connsiteY227" fmla="*/ 108177 h 504825"/>
              <a:gd name="connsiteX228" fmla="*/ 81134 w 396648"/>
              <a:gd name="connsiteY228" fmla="*/ 108177 h 504825"/>
              <a:gd name="connsiteX229" fmla="*/ 74795 w 396648"/>
              <a:gd name="connsiteY229" fmla="*/ 105501 h 504825"/>
              <a:gd name="connsiteX230" fmla="*/ 72119 w 396648"/>
              <a:gd name="connsiteY230" fmla="*/ 99162 h 504825"/>
              <a:gd name="connsiteX231" fmla="*/ 72119 w 396648"/>
              <a:gd name="connsiteY231" fmla="*/ 81133 h 504825"/>
              <a:gd name="connsiteX232" fmla="*/ 74795 w 396648"/>
              <a:gd name="connsiteY232" fmla="*/ 74794 h 504825"/>
              <a:gd name="connsiteX233" fmla="*/ 81134 w 396648"/>
              <a:gd name="connsiteY233" fmla="*/ 72118 h 504825"/>
              <a:gd name="connsiteX234" fmla="*/ 36059 w 396648"/>
              <a:gd name="connsiteY234" fmla="*/ 36059 h 504825"/>
              <a:gd name="connsiteX235" fmla="*/ 36059 w 396648"/>
              <a:gd name="connsiteY235" fmla="*/ 468766 h 504825"/>
              <a:gd name="connsiteX236" fmla="*/ 144236 w 396648"/>
              <a:gd name="connsiteY236" fmla="*/ 468766 h 504825"/>
              <a:gd name="connsiteX237" fmla="*/ 144236 w 396648"/>
              <a:gd name="connsiteY237" fmla="*/ 405663 h 504825"/>
              <a:gd name="connsiteX238" fmla="*/ 146912 w 396648"/>
              <a:gd name="connsiteY238" fmla="*/ 399324 h 504825"/>
              <a:gd name="connsiteX239" fmla="*/ 153250 w 396648"/>
              <a:gd name="connsiteY239" fmla="*/ 396648 h 504825"/>
              <a:gd name="connsiteX240" fmla="*/ 243398 w 396648"/>
              <a:gd name="connsiteY240" fmla="*/ 396648 h 504825"/>
              <a:gd name="connsiteX241" fmla="*/ 249737 w 396648"/>
              <a:gd name="connsiteY241" fmla="*/ 399324 h 504825"/>
              <a:gd name="connsiteX242" fmla="*/ 252413 w 396648"/>
              <a:gd name="connsiteY242" fmla="*/ 405663 h 504825"/>
              <a:gd name="connsiteX243" fmla="*/ 252413 w 396648"/>
              <a:gd name="connsiteY243" fmla="*/ 468766 h 504825"/>
              <a:gd name="connsiteX244" fmla="*/ 360590 w 396648"/>
              <a:gd name="connsiteY244" fmla="*/ 468766 h 504825"/>
              <a:gd name="connsiteX245" fmla="*/ 360590 w 396648"/>
              <a:gd name="connsiteY245" fmla="*/ 36059 h 504825"/>
              <a:gd name="connsiteX246" fmla="*/ 18030 w 396648"/>
              <a:gd name="connsiteY246" fmla="*/ 0 h 504825"/>
              <a:gd name="connsiteX247" fmla="*/ 378619 w 396648"/>
              <a:gd name="connsiteY247" fmla="*/ 0 h 504825"/>
              <a:gd name="connsiteX248" fmla="*/ 391296 w 396648"/>
              <a:gd name="connsiteY248" fmla="*/ 5353 h 504825"/>
              <a:gd name="connsiteX249" fmla="*/ 396648 w 396648"/>
              <a:gd name="connsiteY249" fmla="*/ 18029 h 504825"/>
              <a:gd name="connsiteX250" fmla="*/ 396648 w 396648"/>
              <a:gd name="connsiteY250" fmla="*/ 486796 h 504825"/>
              <a:gd name="connsiteX251" fmla="*/ 391296 w 396648"/>
              <a:gd name="connsiteY251" fmla="*/ 499473 h 504825"/>
              <a:gd name="connsiteX252" fmla="*/ 378619 w 396648"/>
              <a:gd name="connsiteY252" fmla="*/ 504825 h 504825"/>
              <a:gd name="connsiteX253" fmla="*/ 18030 w 396648"/>
              <a:gd name="connsiteY253" fmla="*/ 504825 h 504825"/>
              <a:gd name="connsiteX254" fmla="*/ 5352 w 396648"/>
              <a:gd name="connsiteY254" fmla="*/ 499473 h 504825"/>
              <a:gd name="connsiteX255" fmla="*/ 0 w 396648"/>
              <a:gd name="connsiteY255" fmla="*/ 486796 h 504825"/>
              <a:gd name="connsiteX256" fmla="*/ 0 w 396648"/>
              <a:gd name="connsiteY256" fmla="*/ 18029 h 504825"/>
              <a:gd name="connsiteX257" fmla="*/ 5352 w 396648"/>
              <a:gd name="connsiteY257" fmla="*/ 5353 h 504825"/>
              <a:gd name="connsiteX258" fmla="*/ 18030 w 396648"/>
              <a:gd name="connsiteY25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396648" h="504825">
                <a:moveTo>
                  <a:pt x="297487" y="360589"/>
                </a:moveTo>
                <a:lnTo>
                  <a:pt x="315517" y="360589"/>
                </a:lnTo>
                <a:cubicBezTo>
                  <a:pt x="317958" y="360589"/>
                  <a:pt x="320072" y="361481"/>
                  <a:pt x="321855" y="363266"/>
                </a:cubicBezTo>
                <a:cubicBezTo>
                  <a:pt x="323640" y="365050"/>
                  <a:pt x="324532" y="367162"/>
                  <a:pt x="324532" y="369604"/>
                </a:cubicBezTo>
                <a:lnTo>
                  <a:pt x="324532" y="387634"/>
                </a:lnTo>
                <a:cubicBezTo>
                  <a:pt x="324532" y="390075"/>
                  <a:pt x="323640" y="392188"/>
                  <a:pt x="321855" y="393972"/>
                </a:cubicBezTo>
                <a:cubicBezTo>
                  <a:pt x="320072" y="395756"/>
                  <a:pt x="317958" y="396648"/>
                  <a:pt x="315517" y="396648"/>
                </a:cubicBezTo>
                <a:lnTo>
                  <a:pt x="297487" y="396648"/>
                </a:lnTo>
                <a:cubicBezTo>
                  <a:pt x="295046" y="396648"/>
                  <a:pt x="292933" y="395756"/>
                  <a:pt x="291149" y="393972"/>
                </a:cubicBezTo>
                <a:cubicBezTo>
                  <a:pt x="289365" y="392188"/>
                  <a:pt x="288473" y="390075"/>
                  <a:pt x="288473" y="387634"/>
                </a:cubicBezTo>
                <a:lnTo>
                  <a:pt x="288473" y="369604"/>
                </a:lnTo>
                <a:cubicBezTo>
                  <a:pt x="288473" y="367162"/>
                  <a:pt x="289365" y="365050"/>
                  <a:pt x="291149" y="363266"/>
                </a:cubicBezTo>
                <a:cubicBezTo>
                  <a:pt x="292933" y="361481"/>
                  <a:pt x="295046" y="360589"/>
                  <a:pt x="297487" y="360589"/>
                </a:cubicBezTo>
                <a:close/>
                <a:moveTo>
                  <a:pt x="81134" y="360589"/>
                </a:moveTo>
                <a:lnTo>
                  <a:pt x="99163" y="360589"/>
                </a:lnTo>
                <a:cubicBezTo>
                  <a:pt x="101605" y="360589"/>
                  <a:pt x="103718" y="361481"/>
                  <a:pt x="105502" y="363266"/>
                </a:cubicBezTo>
                <a:cubicBezTo>
                  <a:pt x="107286" y="365050"/>
                  <a:pt x="108178" y="367162"/>
                  <a:pt x="108178" y="369604"/>
                </a:cubicBezTo>
                <a:lnTo>
                  <a:pt x="108178" y="387634"/>
                </a:lnTo>
                <a:cubicBezTo>
                  <a:pt x="108178" y="390075"/>
                  <a:pt x="107286" y="392188"/>
                  <a:pt x="105502" y="393972"/>
                </a:cubicBezTo>
                <a:cubicBezTo>
                  <a:pt x="103718" y="395756"/>
                  <a:pt x="101605" y="396648"/>
                  <a:pt x="99163" y="396648"/>
                </a:cubicBezTo>
                <a:lnTo>
                  <a:pt x="81134" y="396648"/>
                </a:lnTo>
                <a:cubicBezTo>
                  <a:pt x="78693" y="396648"/>
                  <a:pt x="76580" y="395756"/>
                  <a:pt x="74795" y="393972"/>
                </a:cubicBezTo>
                <a:cubicBezTo>
                  <a:pt x="73011" y="392188"/>
                  <a:pt x="72119" y="390075"/>
                  <a:pt x="72119" y="387634"/>
                </a:cubicBezTo>
                <a:lnTo>
                  <a:pt x="72119" y="369604"/>
                </a:lnTo>
                <a:cubicBezTo>
                  <a:pt x="72119" y="367162"/>
                  <a:pt x="73011" y="365050"/>
                  <a:pt x="74795" y="363266"/>
                </a:cubicBezTo>
                <a:cubicBezTo>
                  <a:pt x="76580" y="361481"/>
                  <a:pt x="78693" y="360589"/>
                  <a:pt x="81134" y="360589"/>
                </a:cubicBezTo>
                <a:close/>
                <a:moveTo>
                  <a:pt x="297487" y="288471"/>
                </a:moveTo>
                <a:lnTo>
                  <a:pt x="315517" y="288471"/>
                </a:lnTo>
                <a:cubicBezTo>
                  <a:pt x="317958" y="288471"/>
                  <a:pt x="320072" y="289363"/>
                  <a:pt x="321855" y="291148"/>
                </a:cubicBezTo>
                <a:cubicBezTo>
                  <a:pt x="323640" y="292932"/>
                  <a:pt x="324532" y="295045"/>
                  <a:pt x="324532" y="297486"/>
                </a:cubicBezTo>
                <a:lnTo>
                  <a:pt x="324532" y="315516"/>
                </a:lnTo>
                <a:cubicBezTo>
                  <a:pt x="324532" y="317957"/>
                  <a:pt x="323640" y="320070"/>
                  <a:pt x="321855" y="321854"/>
                </a:cubicBezTo>
                <a:cubicBezTo>
                  <a:pt x="320072" y="323638"/>
                  <a:pt x="317958" y="324530"/>
                  <a:pt x="315517" y="324530"/>
                </a:cubicBezTo>
                <a:lnTo>
                  <a:pt x="297487" y="324530"/>
                </a:lnTo>
                <a:cubicBezTo>
                  <a:pt x="295046" y="324530"/>
                  <a:pt x="292933" y="323638"/>
                  <a:pt x="291149" y="321854"/>
                </a:cubicBezTo>
                <a:cubicBezTo>
                  <a:pt x="289365" y="320070"/>
                  <a:pt x="288473" y="317957"/>
                  <a:pt x="288473" y="315516"/>
                </a:cubicBezTo>
                <a:lnTo>
                  <a:pt x="288473" y="297486"/>
                </a:lnTo>
                <a:cubicBezTo>
                  <a:pt x="288473" y="295045"/>
                  <a:pt x="289365" y="292932"/>
                  <a:pt x="291149" y="291148"/>
                </a:cubicBezTo>
                <a:cubicBezTo>
                  <a:pt x="292933" y="289363"/>
                  <a:pt x="295046" y="288471"/>
                  <a:pt x="297487" y="288471"/>
                </a:cubicBezTo>
                <a:close/>
                <a:moveTo>
                  <a:pt x="225370" y="288471"/>
                </a:moveTo>
                <a:lnTo>
                  <a:pt x="243399" y="288471"/>
                </a:lnTo>
                <a:cubicBezTo>
                  <a:pt x="245841" y="288471"/>
                  <a:pt x="247953" y="289363"/>
                  <a:pt x="249738" y="291148"/>
                </a:cubicBezTo>
                <a:cubicBezTo>
                  <a:pt x="251522" y="292932"/>
                  <a:pt x="252414" y="295045"/>
                  <a:pt x="252414" y="297486"/>
                </a:cubicBezTo>
                <a:lnTo>
                  <a:pt x="252414" y="315516"/>
                </a:lnTo>
                <a:cubicBezTo>
                  <a:pt x="252414" y="317957"/>
                  <a:pt x="251522" y="320070"/>
                  <a:pt x="249738" y="321854"/>
                </a:cubicBezTo>
                <a:cubicBezTo>
                  <a:pt x="247953" y="323638"/>
                  <a:pt x="245841" y="324530"/>
                  <a:pt x="243399" y="324530"/>
                </a:cubicBezTo>
                <a:lnTo>
                  <a:pt x="225370" y="324530"/>
                </a:lnTo>
                <a:cubicBezTo>
                  <a:pt x="222928" y="324530"/>
                  <a:pt x="220816" y="323638"/>
                  <a:pt x="219031" y="321854"/>
                </a:cubicBezTo>
                <a:cubicBezTo>
                  <a:pt x="217247" y="320070"/>
                  <a:pt x="216355" y="317957"/>
                  <a:pt x="216355" y="315516"/>
                </a:cubicBezTo>
                <a:lnTo>
                  <a:pt x="216355" y="297486"/>
                </a:lnTo>
                <a:cubicBezTo>
                  <a:pt x="216355" y="295045"/>
                  <a:pt x="217247" y="292932"/>
                  <a:pt x="219031" y="291148"/>
                </a:cubicBezTo>
                <a:cubicBezTo>
                  <a:pt x="220816" y="289363"/>
                  <a:pt x="222928" y="288471"/>
                  <a:pt x="225370" y="288471"/>
                </a:cubicBezTo>
                <a:close/>
                <a:moveTo>
                  <a:pt x="153251" y="288471"/>
                </a:moveTo>
                <a:lnTo>
                  <a:pt x="171281" y="288471"/>
                </a:lnTo>
                <a:cubicBezTo>
                  <a:pt x="173723" y="288471"/>
                  <a:pt x="175836" y="289363"/>
                  <a:pt x="177619" y="291148"/>
                </a:cubicBezTo>
                <a:cubicBezTo>
                  <a:pt x="179404" y="292932"/>
                  <a:pt x="180296" y="295045"/>
                  <a:pt x="180296" y="297486"/>
                </a:cubicBezTo>
                <a:lnTo>
                  <a:pt x="180296" y="315516"/>
                </a:lnTo>
                <a:cubicBezTo>
                  <a:pt x="180296" y="317957"/>
                  <a:pt x="179404" y="320070"/>
                  <a:pt x="177619" y="321854"/>
                </a:cubicBezTo>
                <a:cubicBezTo>
                  <a:pt x="175836" y="323638"/>
                  <a:pt x="173723" y="324530"/>
                  <a:pt x="171281" y="324530"/>
                </a:cubicBezTo>
                <a:lnTo>
                  <a:pt x="153251" y="324530"/>
                </a:lnTo>
                <a:cubicBezTo>
                  <a:pt x="150810" y="324530"/>
                  <a:pt x="148697" y="323638"/>
                  <a:pt x="146913" y="321854"/>
                </a:cubicBezTo>
                <a:cubicBezTo>
                  <a:pt x="145129" y="320070"/>
                  <a:pt x="144237" y="317957"/>
                  <a:pt x="144237" y="315516"/>
                </a:cubicBezTo>
                <a:lnTo>
                  <a:pt x="144237" y="297486"/>
                </a:lnTo>
                <a:cubicBezTo>
                  <a:pt x="144237" y="295045"/>
                  <a:pt x="145129" y="292932"/>
                  <a:pt x="146913" y="291148"/>
                </a:cubicBezTo>
                <a:cubicBezTo>
                  <a:pt x="148697" y="289363"/>
                  <a:pt x="150810" y="288471"/>
                  <a:pt x="153251" y="288471"/>
                </a:cubicBezTo>
                <a:close/>
                <a:moveTo>
                  <a:pt x="81134" y="288471"/>
                </a:moveTo>
                <a:lnTo>
                  <a:pt x="99163" y="288471"/>
                </a:lnTo>
                <a:cubicBezTo>
                  <a:pt x="101605" y="288471"/>
                  <a:pt x="103718" y="289363"/>
                  <a:pt x="105502" y="291148"/>
                </a:cubicBezTo>
                <a:cubicBezTo>
                  <a:pt x="107286" y="292932"/>
                  <a:pt x="108178" y="295045"/>
                  <a:pt x="108178" y="297486"/>
                </a:cubicBezTo>
                <a:lnTo>
                  <a:pt x="108178" y="315516"/>
                </a:lnTo>
                <a:cubicBezTo>
                  <a:pt x="108178" y="317957"/>
                  <a:pt x="107286" y="320070"/>
                  <a:pt x="105502" y="321854"/>
                </a:cubicBezTo>
                <a:cubicBezTo>
                  <a:pt x="103718" y="323638"/>
                  <a:pt x="101605" y="324530"/>
                  <a:pt x="99163" y="324530"/>
                </a:cubicBezTo>
                <a:lnTo>
                  <a:pt x="81134" y="324530"/>
                </a:lnTo>
                <a:cubicBezTo>
                  <a:pt x="78693" y="324530"/>
                  <a:pt x="76580" y="323638"/>
                  <a:pt x="74795" y="321854"/>
                </a:cubicBezTo>
                <a:cubicBezTo>
                  <a:pt x="73011" y="320070"/>
                  <a:pt x="72119" y="317957"/>
                  <a:pt x="72119" y="315516"/>
                </a:cubicBezTo>
                <a:lnTo>
                  <a:pt x="72119" y="297486"/>
                </a:lnTo>
                <a:cubicBezTo>
                  <a:pt x="72119" y="295045"/>
                  <a:pt x="73011" y="292932"/>
                  <a:pt x="74795" y="291148"/>
                </a:cubicBezTo>
                <a:cubicBezTo>
                  <a:pt x="76580" y="289363"/>
                  <a:pt x="78693" y="288471"/>
                  <a:pt x="81134" y="288471"/>
                </a:cubicBezTo>
                <a:close/>
                <a:moveTo>
                  <a:pt x="297487" y="216353"/>
                </a:moveTo>
                <a:lnTo>
                  <a:pt x="315517" y="216353"/>
                </a:lnTo>
                <a:cubicBezTo>
                  <a:pt x="317958" y="216353"/>
                  <a:pt x="320072" y="217245"/>
                  <a:pt x="321855" y="219029"/>
                </a:cubicBezTo>
                <a:cubicBezTo>
                  <a:pt x="323640" y="220813"/>
                  <a:pt x="324532" y="222926"/>
                  <a:pt x="324532" y="225367"/>
                </a:cubicBezTo>
                <a:lnTo>
                  <a:pt x="324532" y="243397"/>
                </a:lnTo>
                <a:cubicBezTo>
                  <a:pt x="324532" y="245838"/>
                  <a:pt x="323640" y="247951"/>
                  <a:pt x="321855" y="249735"/>
                </a:cubicBezTo>
                <a:cubicBezTo>
                  <a:pt x="320072" y="251519"/>
                  <a:pt x="317958" y="252411"/>
                  <a:pt x="315517" y="252411"/>
                </a:cubicBezTo>
                <a:lnTo>
                  <a:pt x="297487" y="252411"/>
                </a:lnTo>
                <a:cubicBezTo>
                  <a:pt x="295046" y="252411"/>
                  <a:pt x="292933" y="251519"/>
                  <a:pt x="291149" y="249735"/>
                </a:cubicBezTo>
                <a:cubicBezTo>
                  <a:pt x="289365" y="247951"/>
                  <a:pt x="288473" y="245838"/>
                  <a:pt x="288473" y="243397"/>
                </a:cubicBezTo>
                <a:lnTo>
                  <a:pt x="288473" y="225367"/>
                </a:lnTo>
                <a:cubicBezTo>
                  <a:pt x="288473" y="222926"/>
                  <a:pt x="289365" y="220813"/>
                  <a:pt x="291149" y="219029"/>
                </a:cubicBezTo>
                <a:cubicBezTo>
                  <a:pt x="292933" y="217245"/>
                  <a:pt x="295046" y="216353"/>
                  <a:pt x="297487" y="216353"/>
                </a:cubicBezTo>
                <a:close/>
                <a:moveTo>
                  <a:pt x="225370" y="216353"/>
                </a:moveTo>
                <a:lnTo>
                  <a:pt x="243399" y="216353"/>
                </a:lnTo>
                <a:cubicBezTo>
                  <a:pt x="245841" y="216353"/>
                  <a:pt x="247953" y="217245"/>
                  <a:pt x="249738" y="219029"/>
                </a:cubicBezTo>
                <a:cubicBezTo>
                  <a:pt x="251522" y="220813"/>
                  <a:pt x="252414" y="222926"/>
                  <a:pt x="252414" y="225367"/>
                </a:cubicBezTo>
                <a:lnTo>
                  <a:pt x="252414" y="243397"/>
                </a:lnTo>
                <a:cubicBezTo>
                  <a:pt x="252414" y="245838"/>
                  <a:pt x="251522" y="247951"/>
                  <a:pt x="249738" y="249735"/>
                </a:cubicBezTo>
                <a:cubicBezTo>
                  <a:pt x="247953" y="251519"/>
                  <a:pt x="245841" y="252411"/>
                  <a:pt x="243399" y="252411"/>
                </a:cubicBezTo>
                <a:lnTo>
                  <a:pt x="225370" y="252411"/>
                </a:lnTo>
                <a:cubicBezTo>
                  <a:pt x="222928" y="252411"/>
                  <a:pt x="220816" y="251519"/>
                  <a:pt x="219031" y="249735"/>
                </a:cubicBezTo>
                <a:cubicBezTo>
                  <a:pt x="217247" y="247951"/>
                  <a:pt x="216355" y="245838"/>
                  <a:pt x="216355" y="243397"/>
                </a:cubicBezTo>
                <a:lnTo>
                  <a:pt x="216355" y="225367"/>
                </a:lnTo>
                <a:cubicBezTo>
                  <a:pt x="216355" y="222926"/>
                  <a:pt x="217247" y="220813"/>
                  <a:pt x="219031" y="219029"/>
                </a:cubicBezTo>
                <a:cubicBezTo>
                  <a:pt x="220816" y="217245"/>
                  <a:pt x="222928" y="216353"/>
                  <a:pt x="225370" y="216353"/>
                </a:cubicBezTo>
                <a:close/>
                <a:moveTo>
                  <a:pt x="153251" y="216353"/>
                </a:moveTo>
                <a:lnTo>
                  <a:pt x="171281" y="216353"/>
                </a:lnTo>
                <a:cubicBezTo>
                  <a:pt x="173723" y="216353"/>
                  <a:pt x="175836" y="217245"/>
                  <a:pt x="177619" y="219029"/>
                </a:cubicBezTo>
                <a:cubicBezTo>
                  <a:pt x="179404" y="220813"/>
                  <a:pt x="180296" y="222926"/>
                  <a:pt x="180296" y="225367"/>
                </a:cubicBezTo>
                <a:lnTo>
                  <a:pt x="180296" y="243397"/>
                </a:lnTo>
                <a:cubicBezTo>
                  <a:pt x="180296" y="245838"/>
                  <a:pt x="179404" y="247951"/>
                  <a:pt x="177619" y="249735"/>
                </a:cubicBezTo>
                <a:cubicBezTo>
                  <a:pt x="175836" y="251519"/>
                  <a:pt x="173723" y="252411"/>
                  <a:pt x="171281" y="252411"/>
                </a:cubicBezTo>
                <a:lnTo>
                  <a:pt x="153251" y="252411"/>
                </a:lnTo>
                <a:cubicBezTo>
                  <a:pt x="150810" y="252411"/>
                  <a:pt x="148697" y="251519"/>
                  <a:pt x="146913" y="249735"/>
                </a:cubicBezTo>
                <a:cubicBezTo>
                  <a:pt x="145129" y="247951"/>
                  <a:pt x="144237" y="245838"/>
                  <a:pt x="144237" y="243397"/>
                </a:cubicBezTo>
                <a:lnTo>
                  <a:pt x="144237" y="225367"/>
                </a:lnTo>
                <a:cubicBezTo>
                  <a:pt x="144237" y="222926"/>
                  <a:pt x="145129" y="220813"/>
                  <a:pt x="146913" y="219029"/>
                </a:cubicBezTo>
                <a:cubicBezTo>
                  <a:pt x="148697" y="217245"/>
                  <a:pt x="150810" y="216353"/>
                  <a:pt x="153251" y="216353"/>
                </a:cubicBezTo>
                <a:close/>
                <a:moveTo>
                  <a:pt x="81134" y="216353"/>
                </a:moveTo>
                <a:lnTo>
                  <a:pt x="99163" y="216353"/>
                </a:lnTo>
                <a:cubicBezTo>
                  <a:pt x="101605" y="216353"/>
                  <a:pt x="103718" y="217245"/>
                  <a:pt x="105502" y="219029"/>
                </a:cubicBezTo>
                <a:cubicBezTo>
                  <a:pt x="107286" y="220813"/>
                  <a:pt x="108178" y="222926"/>
                  <a:pt x="108178" y="225367"/>
                </a:cubicBezTo>
                <a:lnTo>
                  <a:pt x="108178" y="243397"/>
                </a:lnTo>
                <a:cubicBezTo>
                  <a:pt x="108178" y="245838"/>
                  <a:pt x="107286" y="247951"/>
                  <a:pt x="105502" y="249735"/>
                </a:cubicBezTo>
                <a:cubicBezTo>
                  <a:pt x="103718" y="251519"/>
                  <a:pt x="101605" y="252411"/>
                  <a:pt x="99163" y="252411"/>
                </a:cubicBezTo>
                <a:lnTo>
                  <a:pt x="81134" y="252411"/>
                </a:lnTo>
                <a:cubicBezTo>
                  <a:pt x="78693" y="252411"/>
                  <a:pt x="76580" y="251519"/>
                  <a:pt x="74795" y="249735"/>
                </a:cubicBezTo>
                <a:cubicBezTo>
                  <a:pt x="73011" y="247951"/>
                  <a:pt x="72119" y="245838"/>
                  <a:pt x="72119" y="243397"/>
                </a:cubicBezTo>
                <a:lnTo>
                  <a:pt x="72119" y="225367"/>
                </a:lnTo>
                <a:cubicBezTo>
                  <a:pt x="72119" y="222926"/>
                  <a:pt x="73011" y="220813"/>
                  <a:pt x="74795" y="219029"/>
                </a:cubicBezTo>
                <a:cubicBezTo>
                  <a:pt x="76580" y="217245"/>
                  <a:pt x="78693" y="216353"/>
                  <a:pt x="81134" y="216353"/>
                </a:cubicBezTo>
                <a:close/>
                <a:moveTo>
                  <a:pt x="297487" y="144236"/>
                </a:moveTo>
                <a:lnTo>
                  <a:pt x="315517" y="144236"/>
                </a:lnTo>
                <a:cubicBezTo>
                  <a:pt x="317958" y="144236"/>
                  <a:pt x="320072" y="145128"/>
                  <a:pt x="321855" y="146912"/>
                </a:cubicBezTo>
                <a:cubicBezTo>
                  <a:pt x="323640" y="148696"/>
                  <a:pt x="324532" y="150809"/>
                  <a:pt x="324532" y="153251"/>
                </a:cubicBezTo>
                <a:lnTo>
                  <a:pt x="324532" y="171280"/>
                </a:lnTo>
                <a:cubicBezTo>
                  <a:pt x="324532" y="173721"/>
                  <a:pt x="323640" y="175834"/>
                  <a:pt x="321855" y="177619"/>
                </a:cubicBezTo>
                <a:cubicBezTo>
                  <a:pt x="320072" y="179402"/>
                  <a:pt x="317958" y="180295"/>
                  <a:pt x="315517" y="180295"/>
                </a:cubicBezTo>
                <a:lnTo>
                  <a:pt x="297487" y="180295"/>
                </a:lnTo>
                <a:cubicBezTo>
                  <a:pt x="295046" y="180295"/>
                  <a:pt x="292933" y="179402"/>
                  <a:pt x="291149" y="177619"/>
                </a:cubicBezTo>
                <a:cubicBezTo>
                  <a:pt x="289365" y="175834"/>
                  <a:pt x="288473" y="173721"/>
                  <a:pt x="288473" y="171280"/>
                </a:cubicBezTo>
                <a:lnTo>
                  <a:pt x="288473" y="153251"/>
                </a:lnTo>
                <a:cubicBezTo>
                  <a:pt x="288473" y="150809"/>
                  <a:pt x="289365" y="148696"/>
                  <a:pt x="291149" y="146912"/>
                </a:cubicBezTo>
                <a:cubicBezTo>
                  <a:pt x="292933" y="145128"/>
                  <a:pt x="295046" y="144236"/>
                  <a:pt x="297487" y="144236"/>
                </a:cubicBezTo>
                <a:close/>
                <a:moveTo>
                  <a:pt x="225370" y="144236"/>
                </a:moveTo>
                <a:lnTo>
                  <a:pt x="243399" y="144236"/>
                </a:lnTo>
                <a:cubicBezTo>
                  <a:pt x="245841" y="144236"/>
                  <a:pt x="247953" y="145128"/>
                  <a:pt x="249738" y="146912"/>
                </a:cubicBezTo>
                <a:cubicBezTo>
                  <a:pt x="251522" y="148696"/>
                  <a:pt x="252414" y="150809"/>
                  <a:pt x="252414" y="153251"/>
                </a:cubicBezTo>
                <a:lnTo>
                  <a:pt x="252414" y="171280"/>
                </a:lnTo>
                <a:cubicBezTo>
                  <a:pt x="252414" y="173721"/>
                  <a:pt x="251522" y="175834"/>
                  <a:pt x="249738" y="177619"/>
                </a:cubicBezTo>
                <a:cubicBezTo>
                  <a:pt x="247953" y="179402"/>
                  <a:pt x="245841" y="180295"/>
                  <a:pt x="243399" y="180295"/>
                </a:cubicBezTo>
                <a:lnTo>
                  <a:pt x="225370" y="180295"/>
                </a:lnTo>
                <a:cubicBezTo>
                  <a:pt x="222928" y="180295"/>
                  <a:pt x="220816" y="179402"/>
                  <a:pt x="219031" y="177619"/>
                </a:cubicBezTo>
                <a:cubicBezTo>
                  <a:pt x="217247" y="175834"/>
                  <a:pt x="216355" y="173721"/>
                  <a:pt x="216355" y="171280"/>
                </a:cubicBezTo>
                <a:lnTo>
                  <a:pt x="216355" y="153251"/>
                </a:lnTo>
                <a:cubicBezTo>
                  <a:pt x="216355" y="150809"/>
                  <a:pt x="217247" y="148696"/>
                  <a:pt x="219031" y="146912"/>
                </a:cubicBezTo>
                <a:cubicBezTo>
                  <a:pt x="220816" y="145128"/>
                  <a:pt x="222928" y="144236"/>
                  <a:pt x="225370" y="144236"/>
                </a:cubicBezTo>
                <a:close/>
                <a:moveTo>
                  <a:pt x="153251" y="144236"/>
                </a:moveTo>
                <a:lnTo>
                  <a:pt x="171281" y="144236"/>
                </a:lnTo>
                <a:cubicBezTo>
                  <a:pt x="173723" y="144236"/>
                  <a:pt x="175836" y="145128"/>
                  <a:pt x="177619" y="146912"/>
                </a:cubicBezTo>
                <a:cubicBezTo>
                  <a:pt x="179404" y="148696"/>
                  <a:pt x="180296" y="150809"/>
                  <a:pt x="180296" y="153251"/>
                </a:cubicBezTo>
                <a:lnTo>
                  <a:pt x="180296" y="171280"/>
                </a:lnTo>
                <a:cubicBezTo>
                  <a:pt x="180296" y="173721"/>
                  <a:pt x="179404" y="175834"/>
                  <a:pt x="177619" y="177619"/>
                </a:cubicBezTo>
                <a:cubicBezTo>
                  <a:pt x="175836" y="179402"/>
                  <a:pt x="173723" y="180295"/>
                  <a:pt x="171281" y="180295"/>
                </a:cubicBezTo>
                <a:lnTo>
                  <a:pt x="153251" y="180295"/>
                </a:lnTo>
                <a:cubicBezTo>
                  <a:pt x="150810" y="180295"/>
                  <a:pt x="148697" y="179402"/>
                  <a:pt x="146913" y="177619"/>
                </a:cubicBezTo>
                <a:cubicBezTo>
                  <a:pt x="145129" y="175834"/>
                  <a:pt x="144237" y="173721"/>
                  <a:pt x="144237" y="171280"/>
                </a:cubicBezTo>
                <a:lnTo>
                  <a:pt x="144237" y="153251"/>
                </a:lnTo>
                <a:cubicBezTo>
                  <a:pt x="144237" y="150809"/>
                  <a:pt x="145129" y="148696"/>
                  <a:pt x="146913" y="146912"/>
                </a:cubicBezTo>
                <a:cubicBezTo>
                  <a:pt x="148697" y="145128"/>
                  <a:pt x="150810" y="144236"/>
                  <a:pt x="153251" y="144236"/>
                </a:cubicBezTo>
                <a:close/>
                <a:moveTo>
                  <a:pt x="81134" y="144236"/>
                </a:moveTo>
                <a:lnTo>
                  <a:pt x="99163" y="144236"/>
                </a:lnTo>
                <a:cubicBezTo>
                  <a:pt x="101605" y="144236"/>
                  <a:pt x="103718" y="145128"/>
                  <a:pt x="105502" y="146912"/>
                </a:cubicBezTo>
                <a:cubicBezTo>
                  <a:pt x="107286" y="148696"/>
                  <a:pt x="108178" y="150809"/>
                  <a:pt x="108178" y="153251"/>
                </a:cubicBezTo>
                <a:lnTo>
                  <a:pt x="108178" y="171280"/>
                </a:lnTo>
                <a:cubicBezTo>
                  <a:pt x="108178" y="173721"/>
                  <a:pt x="107286" y="175834"/>
                  <a:pt x="105502" y="177619"/>
                </a:cubicBezTo>
                <a:cubicBezTo>
                  <a:pt x="103718" y="179402"/>
                  <a:pt x="101605" y="180295"/>
                  <a:pt x="99163" y="180295"/>
                </a:cubicBezTo>
                <a:lnTo>
                  <a:pt x="81134" y="180295"/>
                </a:lnTo>
                <a:cubicBezTo>
                  <a:pt x="78693" y="180295"/>
                  <a:pt x="76580" y="179402"/>
                  <a:pt x="74795" y="177619"/>
                </a:cubicBezTo>
                <a:cubicBezTo>
                  <a:pt x="73011" y="175834"/>
                  <a:pt x="72119" y="173721"/>
                  <a:pt x="72119" y="171280"/>
                </a:cubicBezTo>
                <a:lnTo>
                  <a:pt x="72119" y="153251"/>
                </a:lnTo>
                <a:cubicBezTo>
                  <a:pt x="72119" y="150809"/>
                  <a:pt x="73011" y="148696"/>
                  <a:pt x="74795" y="146912"/>
                </a:cubicBezTo>
                <a:cubicBezTo>
                  <a:pt x="76580" y="145128"/>
                  <a:pt x="78693" y="144236"/>
                  <a:pt x="81134" y="144236"/>
                </a:cubicBezTo>
                <a:close/>
                <a:moveTo>
                  <a:pt x="297487" y="72118"/>
                </a:moveTo>
                <a:lnTo>
                  <a:pt x="315517" y="72118"/>
                </a:lnTo>
                <a:cubicBezTo>
                  <a:pt x="317958" y="72118"/>
                  <a:pt x="320072" y="73010"/>
                  <a:pt x="321855" y="74794"/>
                </a:cubicBezTo>
                <a:cubicBezTo>
                  <a:pt x="323640" y="76578"/>
                  <a:pt x="324532" y="78691"/>
                  <a:pt x="324532" y="81133"/>
                </a:cubicBezTo>
                <a:lnTo>
                  <a:pt x="324532" y="99162"/>
                </a:lnTo>
                <a:cubicBezTo>
                  <a:pt x="324532" y="101603"/>
                  <a:pt x="323640" y="103716"/>
                  <a:pt x="321855" y="105501"/>
                </a:cubicBezTo>
                <a:cubicBezTo>
                  <a:pt x="320072" y="107285"/>
                  <a:pt x="317958" y="108177"/>
                  <a:pt x="315517" y="108177"/>
                </a:cubicBezTo>
                <a:lnTo>
                  <a:pt x="297487" y="108177"/>
                </a:lnTo>
                <a:cubicBezTo>
                  <a:pt x="295046" y="108177"/>
                  <a:pt x="292933" y="107285"/>
                  <a:pt x="291149" y="105501"/>
                </a:cubicBezTo>
                <a:cubicBezTo>
                  <a:pt x="289365" y="103716"/>
                  <a:pt x="288473" y="101603"/>
                  <a:pt x="288473" y="99162"/>
                </a:cubicBezTo>
                <a:lnTo>
                  <a:pt x="288473" y="81133"/>
                </a:lnTo>
                <a:cubicBezTo>
                  <a:pt x="288473" y="78691"/>
                  <a:pt x="289365" y="76578"/>
                  <a:pt x="291149" y="74794"/>
                </a:cubicBezTo>
                <a:cubicBezTo>
                  <a:pt x="292933" y="73010"/>
                  <a:pt x="295046" y="72118"/>
                  <a:pt x="297487" y="72118"/>
                </a:cubicBezTo>
                <a:close/>
                <a:moveTo>
                  <a:pt x="225370" y="72118"/>
                </a:moveTo>
                <a:lnTo>
                  <a:pt x="243399" y="72118"/>
                </a:lnTo>
                <a:cubicBezTo>
                  <a:pt x="245841" y="72118"/>
                  <a:pt x="247953" y="73010"/>
                  <a:pt x="249738" y="74794"/>
                </a:cubicBezTo>
                <a:cubicBezTo>
                  <a:pt x="251522" y="76578"/>
                  <a:pt x="252414" y="78691"/>
                  <a:pt x="252414" y="81133"/>
                </a:cubicBezTo>
                <a:lnTo>
                  <a:pt x="252414" y="99162"/>
                </a:lnTo>
                <a:cubicBezTo>
                  <a:pt x="252414" y="101603"/>
                  <a:pt x="251522" y="103716"/>
                  <a:pt x="249738" y="105501"/>
                </a:cubicBezTo>
                <a:cubicBezTo>
                  <a:pt x="247953" y="107285"/>
                  <a:pt x="245841" y="108177"/>
                  <a:pt x="243399" y="108177"/>
                </a:cubicBezTo>
                <a:lnTo>
                  <a:pt x="225370" y="108177"/>
                </a:lnTo>
                <a:cubicBezTo>
                  <a:pt x="222928" y="108177"/>
                  <a:pt x="220816" y="107285"/>
                  <a:pt x="219031" y="105501"/>
                </a:cubicBezTo>
                <a:cubicBezTo>
                  <a:pt x="217247" y="103716"/>
                  <a:pt x="216355" y="101603"/>
                  <a:pt x="216355" y="99162"/>
                </a:cubicBezTo>
                <a:lnTo>
                  <a:pt x="216355" y="81133"/>
                </a:lnTo>
                <a:cubicBezTo>
                  <a:pt x="216355" y="78691"/>
                  <a:pt x="217247" y="76578"/>
                  <a:pt x="219031" y="74794"/>
                </a:cubicBezTo>
                <a:cubicBezTo>
                  <a:pt x="220816" y="73010"/>
                  <a:pt x="222928" y="72118"/>
                  <a:pt x="225370" y="72118"/>
                </a:cubicBezTo>
                <a:close/>
                <a:moveTo>
                  <a:pt x="153251" y="72118"/>
                </a:moveTo>
                <a:lnTo>
                  <a:pt x="171281" y="72118"/>
                </a:lnTo>
                <a:cubicBezTo>
                  <a:pt x="173723" y="72118"/>
                  <a:pt x="175836" y="73010"/>
                  <a:pt x="177619" y="74794"/>
                </a:cubicBezTo>
                <a:cubicBezTo>
                  <a:pt x="179404" y="76578"/>
                  <a:pt x="180296" y="78691"/>
                  <a:pt x="180296" y="81133"/>
                </a:cubicBezTo>
                <a:lnTo>
                  <a:pt x="180296" y="99162"/>
                </a:lnTo>
                <a:cubicBezTo>
                  <a:pt x="180296" y="101603"/>
                  <a:pt x="179404" y="103716"/>
                  <a:pt x="177619" y="105501"/>
                </a:cubicBezTo>
                <a:cubicBezTo>
                  <a:pt x="175836" y="107285"/>
                  <a:pt x="173723" y="108177"/>
                  <a:pt x="171281" y="108177"/>
                </a:cubicBezTo>
                <a:lnTo>
                  <a:pt x="153251" y="108177"/>
                </a:lnTo>
                <a:cubicBezTo>
                  <a:pt x="150810" y="108177"/>
                  <a:pt x="148697" y="107285"/>
                  <a:pt x="146913" y="105501"/>
                </a:cubicBezTo>
                <a:cubicBezTo>
                  <a:pt x="145129" y="103716"/>
                  <a:pt x="144237" y="101603"/>
                  <a:pt x="144237" y="99162"/>
                </a:cubicBezTo>
                <a:lnTo>
                  <a:pt x="144237" y="81133"/>
                </a:lnTo>
                <a:cubicBezTo>
                  <a:pt x="144237" y="78691"/>
                  <a:pt x="145129" y="76578"/>
                  <a:pt x="146913" y="74794"/>
                </a:cubicBezTo>
                <a:cubicBezTo>
                  <a:pt x="148697" y="73010"/>
                  <a:pt x="150810" y="72118"/>
                  <a:pt x="153251" y="72118"/>
                </a:cubicBezTo>
                <a:close/>
                <a:moveTo>
                  <a:pt x="81134" y="72118"/>
                </a:moveTo>
                <a:lnTo>
                  <a:pt x="99163" y="72118"/>
                </a:lnTo>
                <a:cubicBezTo>
                  <a:pt x="101605" y="72118"/>
                  <a:pt x="103718" y="73010"/>
                  <a:pt x="105502" y="74794"/>
                </a:cubicBezTo>
                <a:cubicBezTo>
                  <a:pt x="107286" y="76578"/>
                  <a:pt x="108178" y="78691"/>
                  <a:pt x="108178" y="81133"/>
                </a:cubicBezTo>
                <a:lnTo>
                  <a:pt x="108178" y="99162"/>
                </a:lnTo>
                <a:cubicBezTo>
                  <a:pt x="108178" y="101603"/>
                  <a:pt x="107286" y="103716"/>
                  <a:pt x="105502" y="105501"/>
                </a:cubicBezTo>
                <a:cubicBezTo>
                  <a:pt x="103718" y="107285"/>
                  <a:pt x="101605" y="108177"/>
                  <a:pt x="99163" y="108177"/>
                </a:cubicBezTo>
                <a:lnTo>
                  <a:pt x="81134" y="108177"/>
                </a:lnTo>
                <a:cubicBezTo>
                  <a:pt x="78693" y="108177"/>
                  <a:pt x="76580" y="107285"/>
                  <a:pt x="74795" y="105501"/>
                </a:cubicBezTo>
                <a:cubicBezTo>
                  <a:pt x="73011" y="103716"/>
                  <a:pt x="72119" y="101603"/>
                  <a:pt x="72119" y="99162"/>
                </a:cubicBezTo>
                <a:lnTo>
                  <a:pt x="72119" y="81133"/>
                </a:lnTo>
                <a:cubicBezTo>
                  <a:pt x="72119" y="78691"/>
                  <a:pt x="73011" y="76578"/>
                  <a:pt x="74795" y="74794"/>
                </a:cubicBezTo>
                <a:cubicBezTo>
                  <a:pt x="76580" y="73010"/>
                  <a:pt x="78693" y="72118"/>
                  <a:pt x="81134" y="72118"/>
                </a:cubicBezTo>
                <a:close/>
                <a:moveTo>
                  <a:pt x="36059" y="36059"/>
                </a:moveTo>
                <a:lnTo>
                  <a:pt x="36059" y="468766"/>
                </a:lnTo>
                <a:lnTo>
                  <a:pt x="144236" y="468766"/>
                </a:lnTo>
                <a:lnTo>
                  <a:pt x="144236" y="405663"/>
                </a:lnTo>
                <a:cubicBezTo>
                  <a:pt x="144236" y="403221"/>
                  <a:pt x="145128" y="401109"/>
                  <a:pt x="146912" y="399324"/>
                </a:cubicBezTo>
                <a:cubicBezTo>
                  <a:pt x="148696" y="397540"/>
                  <a:pt x="150809" y="396648"/>
                  <a:pt x="153250" y="396648"/>
                </a:cubicBezTo>
                <a:lnTo>
                  <a:pt x="243398" y="396648"/>
                </a:lnTo>
                <a:cubicBezTo>
                  <a:pt x="245840" y="396648"/>
                  <a:pt x="247952" y="397540"/>
                  <a:pt x="249737" y="399324"/>
                </a:cubicBezTo>
                <a:cubicBezTo>
                  <a:pt x="251521" y="401109"/>
                  <a:pt x="252413" y="403221"/>
                  <a:pt x="252413" y="405663"/>
                </a:cubicBezTo>
                <a:lnTo>
                  <a:pt x="252413" y="468766"/>
                </a:lnTo>
                <a:lnTo>
                  <a:pt x="360590" y="468766"/>
                </a:lnTo>
                <a:lnTo>
                  <a:pt x="360590" y="36059"/>
                </a:lnTo>
                <a:close/>
                <a:moveTo>
                  <a:pt x="18030" y="0"/>
                </a:moveTo>
                <a:lnTo>
                  <a:pt x="378619" y="0"/>
                </a:lnTo>
                <a:cubicBezTo>
                  <a:pt x="383502" y="0"/>
                  <a:pt x="387728" y="1784"/>
                  <a:pt x="391296" y="5353"/>
                </a:cubicBezTo>
                <a:cubicBezTo>
                  <a:pt x="394865" y="8921"/>
                  <a:pt x="396648" y="13147"/>
                  <a:pt x="396648" y="18029"/>
                </a:cubicBezTo>
                <a:lnTo>
                  <a:pt x="396648" y="486796"/>
                </a:lnTo>
                <a:cubicBezTo>
                  <a:pt x="396648" y="491679"/>
                  <a:pt x="394865" y="495904"/>
                  <a:pt x="391296" y="499473"/>
                </a:cubicBezTo>
                <a:cubicBezTo>
                  <a:pt x="387728" y="503041"/>
                  <a:pt x="383502" y="504825"/>
                  <a:pt x="378619" y="504825"/>
                </a:cubicBezTo>
                <a:lnTo>
                  <a:pt x="18030" y="504825"/>
                </a:lnTo>
                <a:cubicBezTo>
                  <a:pt x="13147" y="504825"/>
                  <a:pt x="8921" y="503041"/>
                  <a:pt x="5352" y="499473"/>
                </a:cubicBezTo>
                <a:cubicBezTo>
                  <a:pt x="1784" y="495904"/>
                  <a:pt x="0" y="491679"/>
                  <a:pt x="0" y="486796"/>
                </a:cubicBezTo>
                <a:lnTo>
                  <a:pt x="0" y="18029"/>
                </a:lnTo>
                <a:cubicBezTo>
                  <a:pt x="0" y="13147"/>
                  <a:pt x="1784" y="8921"/>
                  <a:pt x="5352" y="5353"/>
                </a:cubicBezTo>
                <a:cubicBezTo>
                  <a:pt x="8921" y="1784"/>
                  <a:pt x="13147" y="0"/>
                  <a:pt x="180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2" name="Rounded Rectangle 31">
            <a:extLst>
              <a:ext uri="{FF2B5EF4-FFF2-40B4-BE49-F238E27FC236}">
                <a16:creationId xmlns:a16="http://schemas.microsoft.com/office/drawing/2014/main" id="{55AD4AC6-230A-D245-950A-9EB8666963D3}"/>
              </a:ext>
            </a:extLst>
          </p:cNvPr>
          <p:cNvSpPr/>
          <p:nvPr/>
        </p:nvSpPr>
        <p:spPr>
          <a:xfrm>
            <a:off x="61987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a:solidFill>
                  <a:srgbClr val="FFFFFF"/>
                </a:solidFill>
                <a:latin typeface="Arial" panose="020B0604020202020204"/>
              </a:rPr>
              <a:t>Agriculture </a:t>
            </a:r>
          </a:p>
          <a:p>
            <a:pPr algn="ctr" defTabSz="609570" fontAlgn="base">
              <a:spcBef>
                <a:spcPct val="0"/>
              </a:spcBef>
              <a:spcAft>
                <a:spcPct val="0"/>
              </a:spcAft>
              <a:defRPr/>
            </a:pPr>
            <a:r>
              <a:rPr lang="en-US" sz="1067">
                <a:solidFill>
                  <a:srgbClr val="FFFFFF"/>
                </a:solidFill>
                <a:latin typeface="Arial" panose="020B0604020202020204"/>
              </a:rPr>
              <a:t>Bioindustry</a:t>
            </a:r>
          </a:p>
        </p:txBody>
      </p:sp>
      <p:sp>
        <p:nvSpPr>
          <p:cNvPr id="33" name="Freeform 32">
            <a:extLst>
              <a:ext uri="{FF2B5EF4-FFF2-40B4-BE49-F238E27FC236}">
                <a16:creationId xmlns:a16="http://schemas.microsoft.com/office/drawing/2014/main" id="{3B2E4375-714D-734C-A509-A34E54270B91}"/>
              </a:ext>
            </a:extLst>
          </p:cNvPr>
          <p:cNvSpPr/>
          <p:nvPr/>
        </p:nvSpPr>
        <p:spPr>
          <a:xfrm>
            <a:off x="6505281" y="841826"/>
            <a:ext cx="337671" cy="355711"/>
          </a:xfrm>
          <a:custGeom>
            <a:avLst/>
            <a:gdLst/>
            <a:ahLst/>
            <a:cxnLst/>
            <a:rect l="l" t="t" r="r" b="b"/>
            <a:pathLst>
              <a:path w="411100" h="432707">
                <a:moveTo>
                  <a:pt x="133433" y="0"/>
                </a:moveTo>
                <a:lnTo>
                  <a:pt x="277668" y="0"/>
                </a:lnTo>
                <a:cubicBezTo>
                  <a:pt x="282551" y="0"/>
                  <a:pt x="286776" y="1784"/>
                  <a:pt x="290345" y="5352"/>
                </a:cubicBezTo>
                <a:cubicBezTo>
                  <a:pt x="293913" y="8921"/>
                  <a:pt x="295698" y="13146"/>
                  <a:pt x="295698" y="18029"/>
                </a:cubicBezTo>
                <a:cubicBezTo>
                  <a:pt x="295698" y="22912"/>
                  <a:pt x="293913" y="27138"/>
                  <a:pt x="290345" y="30706"/>
                </a:cubicBezTo>
                <a:cubicBezTo>
                  <a:pt x="286776" y="34275"/>
                  <a:pt x="282551" y="36059"/>
                  <a:pt x="277668" y="36059"/>
                </a:cubicBezTo>
                <a:lnTo>
                  <a:pt x="259639" y="36059"/>
                </a:lnTo>
                <a:lnTo>
                  <a:pt x="259639" y="148461"/>
                </a:lnTo>
                <a:lnTo>
                  <a:pt x="401339" y="371858"/>
                </a:lnTo>
                <a:cubicBezTo>
                  <a:pt x="411856" y="388572"/>
                  <a:pt x="413875" y="402893"/>
                  <a:pt x="407396" y="414818"/>
                </a:cubicBezTo>
                <a:cubicBezTo>
                  <a:pt x="400916" y="426744"/>
                  <a:pt x="387723" y="432707"/>
                  <a:pt x="367815" y="432707"/>
                </a:cubicBezTo>
                <a:lnTo>
                  <a:pt x="43285" y="432707"/>
                </a:lnTo>
                <a:cubicBezTo>
                  <a:pt x="23378" y="432707"/>
                  <a:pt x="10185" y="426744"/>
                  <a:pt x="3705" y="414818"/>
                </a:cubicBezTo>
                <a:cubicBezTo>
                  <a:pt x="-2774" y="402893"/>
                  <a:pt x="-755" y="388572"/>
                  <a:pt x="9762" y="371858"/>
                </a:cubicBezTo>
                <a:lnTo>
                  <a:pt x="151462" y="148461"/>
                </a:lnTo>
                <a:lnTo>
                  <a:pt x="151462" y="36059"/>
                </a:lnTo>
                <a:lnTo>
                  <a:pt x="133433" y="36059"/>
                </a:lnTo>
                <a:cubicBezTo>
                  <a:pt x="128549" y="36059"/>
                  <a:pt x="124323" y="34275"/>
                  <a:pt x="120756" y="30706"/>
                </a:cubicBezTo>
                <a:cubicBezTo>
                  <a:pt x="117187" y="27138"/>
                  <a:pt x="115404" y="22912"/>
                  <a:pt x="115404" y="18029"/>
                </a:cubicBezTo>
                <a:cubicBezTo>
                  <a:pt x="115404" y="13146"/>
                  <a:pt x="117187" y="8921"/>
                  <a:pt x="120756" y="5352"/>
                </a:cubicBezTo>
                <a:cubicBezTo>
                  <a:pt x="124323" y="1784"/>
                  <a:pt x="128549" y="0"/>
                  <a:pt x="133433" y="0"/>
                </a:cubicBezTo>
                <a:close/>
                <a:moveTo>
                  <a:pt x="187521" y="36059"/>
                </a:moveTo>
                <a:lnTo>
                  <a:pt x="187521" y="148461"/>
                </a:lnTo>
                <a:lnTo>
                  <a:pt x="187521" y="158885"/>
                </a:lnTo>
                <a:lnTo>
                  <a:pt x="181887" y="167618"/>
                </a:lnTo>
                <a:lnTo>
                  <a:pt x="105262" y="288471"/>
                </a:lnTo>
                <a:lnTo>
                  <a:pt x="305839" y="288471"/>
                </a:lnTo>
                <a:lnTo>
                  <a:pt x="229214" y="167618"/>
                </a:lnTo>
                <a:lnTo>
                  <a:pt x="223580" y="158885"/>
                </a:lnTo>
                <a:lnTo>
                  <a:pt x="223580" y="148461"/>
                </a:lnTo>
                <a:lnTo>
                  <a:pt x="223580" y="36059"/>
                </a:lnTo>
                <a:lnTo>
                  <a:pt x="187521" y="360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4" name="Rounded Rectangle 33">
            <a:extLst>
              <a:ext uri="{FF2B5EF4-FFF2-40B4-BE49-F238E27FC236}">
                <a16:creationId xmlns:a16="http://schemas.microsoft.com/office/drawing/2014/main" id="{A27B9FE2-734A-AB40-B017-7973E9513EB2}"/>
              </a:ext>
            </a:extLst>
          </p:cNvPr>
          <p:cNvSpPr/>
          <p:nvPr/>
        </p:nvSpPr>
        <p:spPr>
          <a:xfrm>
            <a:off x="39169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pPr>
            <a:r>
              <a:rPr lang="en-US" sz="1067">
                <a:solidFill>
                  <a:srgbClr val="FFFFFF"/>
                </a:solidFill>
                <a:latin typeface="Arial" panose="020B0604020202020204"/>
              </a:rPr>
              <a:t>Mobility &amp; Logistics</a:t>
            </a:r>
          </a:p>
        </p:txBody>
      </p:sp>
      <p:sp>
        <p:nvSpPr>
          <p:cNvPr id="35" name="Freeform 34">
            <a:extLst>
              <a:ext uri="{FF2B5EF4-FFF2-40B4-BE49-F238E27FC236}">
                <a16:creationId xmlns:a16="http://schemas.microsoft.com/office/drawing/2014/main" id="{62C0D7A3-07CE-6E46-9337-0336BEBBD248}"/>
              </a:ext>
            </a:extLst>
          </p:cNvPr>
          <p:cNvSpPr/>
          <p:nvPr/>
        </p:nvSpPr>
        <p:spPr>
          <a:xfrm>
            <a:off x="4181768" y="899851"/>
            <a:ext cx="421675" cy="296411"/>
          </a:xfrm>
          <a:custGeom>
            <a:avLst/>
            <a:gdLst/>
            <a:ahLst/>
            <a:cxnLst/>
            <a:rect l="l" t="t" r="r" b="b"/>
            <a:pathLst>
              <a:path w="512713" h="360589">
                <a:moveTo>
                  <a:pt x="142827" y="0"/>
                </a:moveTo>
                <a:lnTo>
                  <a:pt x="238327" y="0"/>
                </a:lnTo>
                <a:cubicBezTo>
                  <a:pt x="235886" y="0"/>
                  <a:pt x="233725" y="892"/>
                  <a:pt x="231848" y="2676"/>
                </a:cubicBezTo>
                <a:cubicBezTo>
                  <a:pt x="229970" y="4460"/>
                  <a:pt x="228937" y="6573"/>
                  <a:pt x="228749" y="9015"/>
                </a:cubicBezTo>
                <a:lnTo>
                  <a:pt x="224523" y="63103"/>
                </a:lnTo>
                <a:cubicBezTo>
                  <a:pt x="224336" y="65732"/>
                  <a:pt x="225087" y="67892"/>
                  <a:pt x="226777" y="69582"/>
                </a:cubicBezTo>
                <a:cubicBezTo>
                  <a:pt x="228467" y="71273"/>
                  <a:pt x="230533" y="72118"/>
                  <a:pt x="232975" y="72118"/>
                </a:cubicBezTo>
                <a:lnTo>
                  <a:pt x="279739" y="72118"/>
                </a:lnTo>
                <a:cubicBezTo>
                  <a:pt x="282180" y="72118"/>
                  <a:pt x="284246" y="71273"/>
                  <a:pt x="285936" y="69582"/>
                </a:cubicBezTo>
                <a:cubicBezTo>
                  <a:pt x="287626" y="67892"/>
                  <a:pt x="288377" y="65732"/>
                  <a:pt x="288190" y="63103"/>
                </a:cubicBezTo>
                <a:lnTo>
                  <a:pt x="283964" y="9015"/>
                </a:lnTo>
                <a:cubicBezTo>
                  <a:pt x="283777" y="6573"/>
                  <a:pt x="282743" y="4460"/>
                  <a:pt x="280865" y="2676"/>
                </a:cubicBezTo>
                <a:cubicBezTo>
                  <a:pt x="278987" y="892"/>
                  <a:pt x="276827" y="0"/>
                  <a:pt x="274386" y="0"/>
                </a:cubicBezTo>
                <a:lnTo>
                  <a:pt x="369885" y="0"/>
                </a:lnTo>
                <a:cubicBezTo>
                  <a:pt x="373642" y="0"/>
                  <a:pt x="377210" y="1315"/>
                  <a:pt x="380591" y="3944"/>
                </a:cubicBezTo>
                <a:cubicBezTo>
                  <a:pt x="383971" y="6573"/>
                  <a:pt x="386412" y="9672"/>
                  <a:pt x="387915" y="13240"/>
                </a:cubicBezTo>
                <a:lnTo>
                  <a:pt x="505388" y="307346"/>
                </a:lnTo>
                <a:cubicBezTo>
                  <a:pt x="510271" y="318990"/>
                  <a:pt x="512713" y="329883"/>
                  <a:pt x="512713" y="340024"/>
                </a:cubicBezTo>
                <a:cubicBezTo>
                  <a:pt x="512713" y="353734"/>
                  <a:pt x="508393" y="360589"/>
                  <a:pt x="499754" y="360589"/>
                </a:cubicBezTo>
                <a:lnTo>
                  <a:pt x="301430" y="360589"/>
                </a:lnTo>
                <a:cubicBezTo>
                  <a:pt x="303872" y="360589"/>
                  <a:pt x="305938" y="359697"/>
                  <a:pt x="307628" y="357913"/>
                </a:cubicBezTo>
                <a:cubicBezTo>
                  <a:pt x="309318" y="356129"/>
                  <a:pt x="310069" y="354016"/>
                  <a:pt x="309882" y="351574"/>
                </a:cubicBezTo>
                <a:lnTo>
                  <a:pt x="304247" y="279457"/>
                </a:lnTo>
                <a:cubicBezTo>
                  <a:pt x="304060" y="277015"/>
                  <a:pt x="303026" y="274902"/>
                  <a:pt x="301149" y="273118"/>
                </a:cubicBezTo>
                <a:cubicBezTo>
                  <a:pt x="299270" y="271334"/>
                  <a:pt x="297110" y="270442"/>
                  <a:pt x="294669" y="270442"/>
                </a:cubicBezTo>
                <a:lnTo>
                  <a:pt x="218044" y="270442"/>
                </a:lnTo>
                <a:cubicBezTo>
                  <a:pt x="215603" y="270442"/>
                  <a:pt x="213442" y="271334"/>
                  <a:pt x="211565" y="273118"/>
                </a:cubicBezTo>
                <a:cubicBezTo>
                  <a:pt x="209686" y="274902"/>
                  <a:pt x="208654" y="277015"/>
                  <a:pt x="208466" y="279457"/>
                </a:cubicBezTo>
                <a:lnTo>
                  <a:pt x="202831" y="351574"/>
                </a:lnTo>
                <a:cubicBezTo>
                  <a:pt x="202644" y="354016"/>
                  <a:pt x="203395" y="356129"/>
                  <a:pt x="205085" y="357913"/>
                </a:cubicBezTo>
                <a:cubicBezTo>
                  <a:pt x="206775" y="359697"/>
                  <a:pt x="208841" y="360589"/>
                  <a:pt x="211283" y="360589"/>
                </a:cubicBezTo>
                <a:lnTo>
                  <a:pt x="12959" y="360589"/>
                </a:lnTo>
                <a:cubicBezTo>
                  <a:pt x="4320" y="360589"/>
                  <a:pt x="0" y="353734"/>
                  <a:pt x="0" y="340024"/>
                </a:cubicBezTo>
                <a:cubicBezTo>
                  <a:pt x="0" y="329883"/>
                  <a:pt x="2441" y="318990"/>
                  <a:pt x="7324" y="307346"/>
                </a:cubicBezTo>
                <a:lnTo>
                  <a:pt x="124798" y="13240"/>
                </a:lnTo>
                <a:cubicBezTo>
                  <a:pt x="126300" y="9672"/>
                  <a:pt x="128742" y="6573"/>
                  <a:pt x="132122" y="3944"/>
                </a:cubicBezTo>
                <a:cubicBezTo>
                  <a:pt x="135503" y="1315"/>
                  <a:pt x="139071" y="0"/>
                  <a:pt x="142827" y="0"/>
                </a:cubicBezTo>
                <a:close/>
                <a:moveTo>
                  <a:pt x="230157" y="108177"/>
                </a:moveTo>
                <a:cubicBezTo>
                  <a:pt x="227716" y="108177"/>
                  <a:pt x="225556" y="109069"/>
                  <a:pt x="223678" y="110853"/>
                </a:cubicBezTo>
                <a:cubicBezTo>
                  <a:pt x="221800" y="112637"/>
                  <a:pt x="220767" y="114750"/>
                  <a:pt x="220579" y="117191"/>
                </a:cubicBezTo>
                <a:lnTo>
                  <a:pt x="213818" y="207339"/>
                </a:lnTo>
                <a:lnTo>
                  <a:pt x="213818" y="208466"/>
                </a:lnTo>
                <a:cubicBezTo>
                  <a:pt x="213631" y="210719"/>
                  <a:pt x="214381" y="212597"/>
                  <a:pt x="216072" y="214100"/>
                </a:cubicBezTo>
                <a:cubicBezTo>
                  <a:pt x="217762" y="215602"/>
                  <a:pt x="219734" y="216353"/>
                  <a:pt x="221988" y="216353"/>
                </a:cubicBezTo>
                <a:lnTo>
                  <a:pt x="290725" y="216353"/>
                </a:lnTo>
                <a:cubicBezTo>
                  <a:pt x="292979" y="216353"/>
                  <a:pt x="294951" y="215602"/>
                  <a:pt x="296641" y="214100"/>
                </a:cubicBezTo>
                <a:cubicBezTo>
                  <a:pt x="298332" y="212597"/>
                  <a:pt x="299082" y="210719"/>
                  <a:pt x="298895" y="208466"/>
                </a:cubicBezTo>
                <a:lnTo>
                  <a:pt x="298895" y="207339"/>
                </a:lnTo>
                <a:lnTo>
                  <a:pt x="292134" y="117191"/>
                </a:lnTo>
                <a:cubicBezTo>
                  <a:pt x="291946" y="114750"/>
                  <a:pt x="290913" y="112637"/>
                  <a:pt x="289035" y="110853"/>
                </a:cubicBezTo>
                <a:cubicBezTo>
                  <a:pt x="287157" y="109069"/>
                  <a:pt x="284997" y="108177"/>
                  <a:pt x="282556" y="108177"/>
                </a:cubicBezTo>
                <a:lnTo>
                  <a:pt x="230157" y="1081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6" name="Rounded Rectangle 35">
            <a:extLst>
              <a:ext uri="{FF2B5EF4-FFF2-40B4-BE49-F238E27FC236}">
                <a16:creationId xmlns:a16="http://schemas.microsoft.com/office/drawing/2014/main" id="{770965CE-8FBA-334E-B138-A5DDF0FC8EB2}"/>
              </a:ext>
            </a:extLst>
          </p:cNvPr>
          <p:cNvSpPr/>
          <p:nvPr/>
        </p:nvSpPr>
        <p:spPr>
          <a:xfrm>
            <a:off x="16351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Resources </a:t>
            </a:r>
            <a:r>
              <a:rPr lang="en-US" sz="1067" dirty="0" err="1">
                <a:solidFill>
                  <a:srgbClr val="FFFFFF"/>
                </a:solidFill>
                <a:latin typeface="Arial" panose="020B0604020202020204"/>
              </a:rPr>
              <a:t>mgmt</a:t>
            </a:r>
            <a:endParaRPr lang="en-US" sz="1067" dirty="0">
              <a:solidFill>
                <a:srgbClr val="FFFFFF"/>
              </a:solidFill>
              <a:latin typeface="Arial" panose="020B0604020202020204"/>
            </a:endParaRPr>
          </a:p>
          <a:p>
            <a:pPr algn="ctr" defTabSz="609570" fontAlgn="base">
              <a:spcBef>
                <a:spcPct val="0"/>
              </a:spcBef>
              <a:spcAft>
                <a:spcPct val="0"/>
              </a:spcAft>
              <a:defRPr/>
            </a:pPr>
            <a:endParaRPr lang="en-US" sz="1067" dirty="0">
              <a:solidFill>
                <a:srgbClr val="FFFFFF"/>
              </a:solidFill>
              <a:latin typeface="Arial" panose="020B0604020202020204"/>
            </a:endParaRPr>
          </a:p>
        </p:txBody>
      </p:sp>
      <p:sp>
        <p:nvSpPr>
          <p:cNvPr id="37" name="Freeform 36">
            <a:extLst>
              <a:ext uri="{FF2B5EF4-FFF2-40B4-BE49-F238E27FC236}">
                <a16:creationId xmlns:a16="http://schemas.microsoft.com/office/drawing/2014/main" id="{8272391F-2218-994E-A910-8B0F56275A9E}"/>
              </a:ext>
            </a:extLst>
          </p:cNvPr>
          <p:cNvSpPr/>
          <p:nvPr/>
        </p:nvSpPr>
        <p:spPr>
          <a:xfrm>
            <a:off x="1942613" y="819106"/>
            <a:ext cx="324828" cy="415188"/>
          </a:xfrm>
          <a:custGeom>
            <a:avLst/>
            <a:gdLst/>
            <a:ahLst/>
            <a:cxnLst/>
            <a:rect l="l" t="t" r="r" b="b"/>
            <a:pathLst>
              <a:path w="394958" h="504825">
                <a:moveTo>
                  <a:pt x="181141" y="0"/>
                </a:moveTo>
                <a:cubicBezTo>
                  <a:pt x="194851" y="4695"/>
                  <a:pt x="206823" y="10470"/>
                  <a:pt x="217059" y="17325"/>
                </a:cubicBezTo>
                <a:cubicBezTo>
                  <a:pt x="227294" y="24180"/>
                  <a:pt x="235229" y="31364"/>
                  <a:pt x="240863" y="38876"/>
                </a:cubicBezTo>
                <a:cubicBezTo>
                  <a:pt x="246498" y="46388"/>
                  <a:pt x="251005" y="54370"/>
                  <a:pt x="254385" y="62821"/>
                </a:cubicBezTo>
                <a:cubicBezTo>
                  <a:pt x="257767" y="71273"/>
                  <a:pt x="259690" y="79630"/>
                  <a:pt x="260160" y="87894"/>
                </a:cubicBezTo>
                <a:cubicBezTo>
                  <a:pt x="260630" y="96157"/>
                  <a:pt x="260583" y="104186"/>
                  <a:pt x="260020" y="111980"/>
                </a:cubicBezTo>
                <a:cubicBezTo>
                  <a:pt x="259456" y="119774"/>
                  <a:pt x="258235" y="126957"/>
                  <a:pt x="256357" y="133531"/>
                </a:cubicBezTo>
                <a:cubicBezTo>
                  <a:pt x="254479" y="140104"/>
                  <a:pt x="252695" y="145926"/>
                  <a:pt x="251005" y="150997"/>
                </a:cubicBezTo>
                <a:cubicBezTo>
                  <a:pt x="249315" y="156068"/>
                  <a:pt x="247718" y="160012"/>
                  <a:pt x="246216" y="162829"/>
                </a:cubicBezTo>
                <a:lnTo>
                  <a:pt x="244244" y="167054"/>
                </a:lnTo>
                <a:cubicBezTo>
                  <a:pt x="244432" y="167993"/>
                  <a:pt x="244526" y="172735"/>
                  <a:pt x="244526" y="181281"/>
                </a:cubicBezTo>
                <a:cubicBezTo>
                  <a:pt x="244526" y="189826"/>
                  <a:pt x="244432" y="196540"/>
                  <a:pt x="244244" y="201423"/>
                </a:cubicBezTo>
                <a:cubicBezTo>
                  <a:pt x="244807" y="200108"/>
                  <a:pt x="245746" y="198371"/>
                  <a:pt x="247061" y="196211"/>
                </a:cubicBezTo>
                <a:cubicBezTo>
                  <a:pt x="248376" y="194051"/>
                  <a:pt x="251239" y="190014"/>
                  <a:pt x="255653" y="184098"/>
                </a:cubicBezTo>
                <a:cubicBezTo>
                  <a:pt x="260066" y="178182"/>
                  <a:pt x="264809" y="172735"/>
                  <a:pt x="269880" y="167758"/>
                </a:cubicBezTo>
                <a:cubicBezTo>
                  <a:pt x="274950" y="162782"/>
                  <a:pt x="281618" y="157570"/>
                  <a:pt x="289881" y="152124"/>
                </a:cubicBezTo>
                <a:cubicBezTo>
                  <a:pt x="298145" y="146677"/>
                  <a:pt x="306738" y="142499"/>
                  <a:pt x="315657" y="139587"/>
                </a:cubicBezTo>
                <a:cubicBezTo>
                  <a:pt x="324579" y="136677"/>
                  <a:pt x="335095" y="135315"/>
                  <a:pt x="347210" y="135503"/>
                </a:cubicBezTo>
                <a:cubicBezTo>
                  <a:pt x="359323" y="135691"/>
                  <a:pt x="371765" y="137944"/>
                  <a:pt x="384536" y="142264"/>
                </a:cubicBezTo>
                <a:cubicBezTo>
                  <a:pt x="384160" y="156913"/>
                  <a:pt x="382141" y="170200"/>
                  <a:pt x="378478" y="182126"/>
                </a:cubicBezTo>
                <a:cubicBezTo>
                  <a:pt x="374817" y="194051"/>
                  <a:pt x="370122" y="203864"/>
                  <a:pt x="364393" y="211564"/>
                </a:cubicBezTo>
                <a:cubicBezTo>
                  <a:pt x="358666" y="219265"/>
                  <a:pt x="352139" y="225979"/>
                  <a:pt x="344814" y="231707"/>
                </a:cubicBezTo>
                <a:cubicBezTo>
                  <a:pt x="337490" y="237435"/>
                  <a:pt x="329836" y="241708"/>
                  <a:pt x="321855" y="244525"/>
                </a:cubicBezTo>
                <a:cubicBezTo>
                  <a:pt x="313874" y="247342"/>
                  <a:pt x="305939" y="249595"/>
                  <a:pt x="298050" y="251286"/>
                </a:cubicBezTo>
                <a:cubicBezTo>
                  <a:pt x="290163" y="252976"/>
                  <a:pt x="282650" y="253868"/>
                  <a:pt x="275514" y="253962"/>
                </a:cubicBezTo>
                <a:cubicBezTo>
                  <a:pt x="268377" y="254056"/>
                  <a:pt x="262038" y="253962"/>
                  <a:pt x="256498" y="253680"/>
                </a:cubicBezTo>
                <a:cubicBezTo>
                  <a:pt x="250958" y="253399"/>
                  <a:pt x="246592" y="252976"/>
                  <a:pt x="243398" y="252413"/>
                </a:cubicBezTo>
                <a:lnTo>
                  <a:pt x="238610" y="251567"/>
                </a:lnTo>
                <a:cubicBezTo>
                  <a:pt x="234290" y="279175"/>
                  <a:pt x="227435" y="305750"/>
                  <a:pt x="218045" y="331291"/>
                </a:cubicBezTo>
                <a:cubicBezTo>
                  <a:pt x="219172" y="329977"/>
                  <a:pt x="220862" y="328239"/>
                  <a:pt x="223115" y="326080"/>
                </a:cubicBezTo>
                <a:cubicBezTo>
                  <a:pt x="225369" y="323920"/>
                  <a:pt x="230018" y="320070"/>
                  <a:pt x="237060" y="314530"/>
                </a:cubicBezTo>
                <a:cubicBezTo>
                  <a:pt x="244103" y="308990"/>
                  <a:pt x="251380" y="304059"/>
                  <a:pt x="258893" y="299740"/>
                </a:cubicBezTo>
                <a:cubicBezTo>
                  <a:pt x="266405" y="295420"/>
                  <a:pt x="275748" y="291476"/>
                  <a:pt x="286923" y="287908"/>
                </a:cubicBezTo>
                <a:cubicBezTo>
                  <a:pt x="298097" y="284340"/>
                  <a:pt x="309131" y="282462"/>
                  <a:pt x="320023" y="282274"/>
                </a:cubicBezTo>
                <a:cubicBezTo>
                  <a:pt x="330917" y="282086"/>
                  <a:pt x="343031" y="284293"/>
                  <a:pt x="356365" y="288894"/>
                </a:cubicBezTo>
                <a:cubicBezTo>
                  <a:pt x="369699" y="293495"/>
                  <a:pt x="382564" y="300773"/>
                  <a:pt x="394958" y="310727"/>
                </a:cubicBezTo>
                <a:cubicBezTo>
                  <a:pt x="388949" y="325751"/>
                  <a:pt x="381812" y="338710"/>
                  <a:pt x="373549" y="349603"/>
                </a:cubicBezTo>
                <a:cubicBezTo>
                  <a:pt x="365286" y="360495"/>
                  <a:pt x="356740" y="368806"/>
                  <a:pt x="347913" y="374534"/>
                </a:cubicBezTo>
                <a:cubicBezTo>
                  <a:pt x="339086" y="380262"/>
                  <a:pt x="329790" y="384629"/>
                  <a:pt x="320023" y="387633"/>
                </a:cubicBezTo>
                <a:cubicBezTo>
                  <a:pt x="310258" y="390639"/>
                  <a:pt x="300727" y="392000"/>
                  <a:pt x="291430" y="391718"/>
                </a:cubicBezTo>
                <a:cubicBezTo>
                  <a:pt x="282134" y="391437"/>
                  <a:pt x="273072" y="390639"/>
                  <a:pt x="264246" y="389324"/>
                </a:cubicBezTo>
                <a:cubicBezTo>
                  <a:pt x="255419" y="388009"/>
                  <a:pt x="247296" y="385943"/>
                  <a:pt x="239877" y="383126"/>
                </a:cubicBezTo>
                <a:cubicBezTo>
                  <a:pt x="232460" y="380309"/>
                  <a:pt x="225933" y="377727"/>
                  <a:pt x="220299" y="375379"/>
                </a:cubicBezTo>
                <a:cubicBezTo>
                  <a:pt x="214665" y="373031"/>
                  <a:pt x="210345" y="370919"/>
                  <a:pt x="207340" y="369041"/>
                </a:cubicBezTo>
                <a:lnTo>
                  <a:pt x="202551" y="366223"/>
                </a:lnTo>
                <a:cubicBezTo>
                  <a:pt x="181329" y="409043"/>
                  <a:pt x="154143" y="442802"/>
                  <a:pt x="120996" y="467498"/>
                </a:cubicBezTo>
                <a:cubicBezTo>
                  <a:pt x="87848" y="492195"/>
                  <a:pt x="51742" y="504637"/>
                  <a:pt x="12678" y="504825"/>
                </a:cubicBezTo>
                <a:cubicBezTo>
                  <a:pt x="9109" y="504825"/>
                  <a:pt x="6105" y="503604"/>
                  <a:pt x="3663" y="501163"/>
                </a:cubicBezTo>
                <a:cubicBezTo>
                  <a:pt x="1221" y="498721"/>
                  <a:pt x="0" y="495716"/>
                  <a:pt x="0" y="492148"/>
                </a:cubicBezTo>
                <a:cubicBezTo>
                  <a:pt x="0" y="488580"/>
                  <a:pt x="1221" y="485622"/>
                  <a:pt x="3663" y="483274"/>
                </a:cubicBezTo>
                <a:cubicBezTo>
                  <a:pt x="6105" y="480927"/>
                  <a:pt x="9109" y="479753"/>
                  <a:pt x="12678" y="479753"/>
                </a:cubicBezTo>
                <a:cubicBezTo>
                  <a:pt x="45168" y="479565"/>
                  <a:pt x="75452" y="469470"/>
                  <a:pt x="103530" y="449469"/>
                </a:cubicBezTo>
                <a:cubicBezTo>
                  <a:pt x="131607" y="429467"/>
                  <a:pt x="155223" y="401813"/>
                  <a:pt x="174379" y="366505"/>
                </a:cubicBezTo>
                <a:cubicBezTo>
                  <a:pt x="167619" y="369135"/>
                  <a:pt x="160858" y="371294"/>
                  <a:pt x="154096" y="372985"/>
                </a:cubicBezTo>
                <a:cubicBezTo>
                  <a:pt x="147336" y="374675"/>
                  <a:pt x="139541" y="375896"/>
                  <a:pt x="130715" y="376647"/>
                </a:cubicBezTo>
                <a:cubicBezTo>
                  <a:pt x="121888" y="377398"/>
                  <a:pt x="113342" y="377163"/>
                  <a:pt x="105079" y="375942"/>
                </a:cubicBezTo>
                <a:cubicBezTo>
                  <a:pt x="96815" y="374722"/>
                  <a:pt x="88083" y="372045"/>
                  <a:pt x="78880" y="367914"/>
                </a:cubicBezTo>
                <a:cubicBezTo>
                  <a:pt x="69677" y="363782"/>
                  <a:pt x="61039" y="358242"/>
                  <a:pt x="52963" y="351293"/>
                </a:cubicBezTo>
                <a:cubicBezTo>
                  <a:pt x="44887" y="344344"/>
                  <a:pt x="36952" y="334954"/>
                  <a:pt x="29158" y="323122"/>
                </a:cubicBezTo>
                <a:cubicBezTo>
                  <a:pt x="21364" y="311290"/>
                  <a:pt x="14368" y="297580"/>
                  <a:pt x="8172" y="281992"/>
                </a:cubicBezTo>
                <a:cubicBezTo>
                  <a:pt x="29581" y="273165"/>
                  <a:pt x="49676" y="267813"/>
                  <a:pt x="68456" y="265935"/>
                </a:cubicBezTo>
                <a:cubicBezTo>
                  <a:pt x="87238" y="264056"/>
                  <a:pt x="102966" y="264761"/>
                  <a:pt x="115643" y="268047"/>
                </a:cubicBezTo>
                <a:cubicBezTo>
                  <a:pt x="128320" y="271334"/>
                  <a:pt x="140011" y="276640"/>
                  <a:pt x="150716" y="283964"/>
                </a:cubicBezTo>
                <a:cubicBezTo>
                  <a:pt x="161421" y="291289"/>
                  <a:pt x="169732" y="298519"/>
                  <a:pt x="175648" y="305656"/>
                </a:cubicBezTo>
                <a:cubicBezTo>
                  <a:pt x="181564" y="312793"/>
                  <a:pt x="186869" y="320493"/>
                  <a:pt x="191564" y="328756"/>
                </a:cubicBezTo>
                <a:cubicBezTo>
                  <a:pt x="201518" y="304153"/>
                  <a:pt x="208936" y="276827"/>
                  <a:pt x="213819" y="246778"/>
                </a:cubicBezTo>
                <a:cubicBezTo>
                  <a:pt x="212505" y="246966"/>
                  <a:pt x="210814" y="247201"/>
                  <a:pt x="208748" y="247483"/>
                </a:cubicBezTo>
                <a:cubicBezTo>
                  <a:pt x="206683" y="247764"/>
                  <a:pt x="202316" y="247999"/>
                  <a:pt x="195649" y="248187"/>
                </a:cubicBezTo>
                <a:cubicBezTo>
                  <a:pt x="188982" y="248375"/>
                  <a:pt x="182456" y="248328"/>
                  <a:pt x="176070" y="248046"/>
                </a:cubicBezTo>
                <a:cubicBezTo>
                  <a:pt x="169685" y="247764"/>
                  <a:pt x="162031" y="246825"/>
                  <a:pt x="153110" y="245229"/>
                </a:cubicBezTo>
                <a:cubicBezTo>
                  <a:pt x="144190" y="243633"/>
                  <a:pt x="135879" y="241473"/>
                  <a:pt x="128179" y="238750"/>
                </a:cubicBezTo>
                <a:cubicBezTo>
                  <a:pt x="120479" y="236026"/>
                  <a:pt x="112591" y="232035"/>
                  <a:pt x="104516" y="226777"/>
                </a:cubicBezTo>
                <a:cubicBezTo>
                  <a:pt x="96440" y="221518"/>
                  <a:pt x="89396" y="215415"/>
                  <a:pt x="83387" y="208466"/>
                </a:cubicBezTo>
                <a:cubicBezTo>
                  <a:pt x="77378" y="201517"/>
                  <a:pt x="72260" y="192643"/>
                  <a:pt x="68034" y="181844"/>
                </a:cubicBezTo>
                <a:cubicBezTo>
                  <a:pt x="63808" y="171045"/>
                  <a:pt x="61133" y="159073"/>
                  <a:pt x="60005" y="145926"/>
                </a:cubicBezTo>
                <a:cubicBezTo>
                  <a:pt x="73152" y="140667"/>
                  <a:pt x="85687" y="137240"/>
                  <a:pt x="97614" y="135644"/>
                </a:cubicBezTo>
                <a:cubicBezTo>
                  <a:pt x="109539" y="134047"/>
                  <a:pt x="120103" y="134141"/>
                  <a:pt x="129306" y="135925"/>
                </a:cubicBezTo>
                <a:cubicBezTo>
                  <a:pt x="138509" y="137709"/>
                  <a:pt x="147148" y="140526"/>
                  <a:pt x="155223" y="144377"/>
                </a:cubicBezTo>
                <a:cubicBezTo>
                  <a:pt x="163299" y="148227"/>
                  <a:pt x="170201" y="152922"/>
                  <a:pt x="175929" y="158462"/>
                </a:cubicBezTo>
                <a:cubicBezTo>
                  <a:pt x="181657" y="164003"/>
                  <a:pt x="186916" y="169731"/>
                  <a:pt x="191704" y="175647"/>
                </a:cubicBezTo>
                <a:cubicBezTo>
                  <a:pt x="196494" y="181563"/>
                  <a:pt x="200438" y="187478"/>
                  <a:pt x="203537" y="193394"/>
                </a:cubicBezTo>
                <a:cubicBezTo>
                  <a:pt x="206635" y="199310"/>
                  <a:pt x="209218" y="204569"/>
                  <a:pt x="211284" y="209170"/>
                </a:cubicBezTo>
                <a:cubicBezTo>
                  <a:pt x="213350" y="213771"/>
                  <a:pt x="214851" y="217480"/>
                  <a:pt x="215791" y="220297"/>
                </a:cubicBezTo>
                <a:lnTo>
                  <a:pt x="216917" y="224805"/>
                </a:lnTo>
                <a:cubicBezTo>
                  <a:pt x="219172" y="201892"/>
                  <a:pt x="220299" y="183581"/>
                  <a:pt x="220299" y="169871"/>
                </a:cubicBezTo>
                <a:cubicBezTo>
                  <a:pt x="218796" y="168745"/>
                  <a:pt x="216777" y="167242"/>
                  <a:pt x="214241" y="165364"/>
                </a:cubicBezTo>
                <a:cubicBezTo>
                  <a:pt x="211706" y="163486"/>
                  <a:pt x="207105" y="159307"/>
                  <a:pt x="200438" y="152828"/>
                </a:cubicBezTo>
                <a:cubicBezTo>
                  <a:pt x="193770" y="146349"/>
                  <a:pt x="187808" y="139634"/>
                  <a:pt x="182550" y="132686"/>
                </a:cubicBezTo>
                <a:cubicBezTo>
                  <a:pt x="177291" y="125737"/>
                  <a:pt x="172220" y="117004"/>
                  <a:pt x="167337" y="106487"/>
                </a:cubicBezTo>
                <a:cubicBezTo>
                  <a:pt x="162454" y="95969"/>
                  <a:pt x="159356" y="85405"/>
                  <a:pt x="158041" y="74794"/>
                </a:cubicBezTo>
                <a:cubicBezTo>
                  <a:pt x="156725" y="64183"/>
                  <a:pt x="157853" y="52257"/>
                  <a:pt x="161421" y="39017"/>
                </a:cubicBezTo>
                <a:cubicBezTo>
                  <a:pt x="164990" y="25777"/>
                  <a:pt x="171563" y="12771"/>
                  <a:pt x="1811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8" name="Rounded Rectangle 37">
            <a:extLst>
              <a:ext uri="{FF2B5EF4-FFF2-40B4-BE49-F238E27FC236}">
                <a16:creationId xmlns:a16="http://schemas.microsoft.com/office/drawing/2014/main" id="{0589DE9F-7F4B-4B4B-963A-74FEF653CD35}"/>
              </a:ext>
            </a:extLst>
          </p:cNvPr>
          <p:cNvSpPr/>
          <p:nvPr/>
        </p:nvSpPr>
        <p:spPr>
          <a:xfrm>
            <a:off x="27760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pPr>
            <a:r>
              <a:rPr lang="en-US" sz="1067">
                <a:solidFill>
                  <a:srgbClr val="FFFFFF"/>
                </a:solidFill>
                <a:latin typeface="Arial" panose="020B0604020202020204"/>
              </a:rPr>
              <a:t>Energy </a:t>
            </a:r>
            <a:br>
              <a:rPr lang="en-US" sz="1067">
                <a:solidFill>
                  <a:srgbClr val="FFFFFF"/>
                </a:solidFill>
                <a:latin typeface="Arial" panose="020B0604020202020204"/>
              </a:rPr>
            </a:br>
            <a:r>
              <a:rPr lang="en-US" sz="1067">
                <a:solidFill>
                  <a:srgbClr val="FFFFFF"/>
                </a:solidFill>
                <a:latin typeface="Arial" panose="020B0604020202020204"/>
              </a:rPr>
              <a:t>system</a:t>
            </a:r>
          </a:p>
        </p:txBody>
      </p:sp>
      <p:sp>
        <p:nvSpPr>
          <p:cNvPr id="39" name="Freeform 38">
            <a:extLst>
              <a:ext uri="{FF2B5EF4-FFF2-40B4-BE49-F238E27FC236}">
                <a16:creationId xmlns:a16="http://schemas.microsoft.com/office/drawing/2014/main" id="{2EF23C38-AC40-0D46-8E31-F439DEE9E356}"/>
              </a:ext>
            </a:extLst>
          </p:cNvPr>
          <p:cNvSpPr/>
          <p:nvPr/>
        </p:nvSpPr>
        <p:spPr>
          <a:xfrm>
            <a:off x="3016813" y="812022"/>
            <a:ext cx="415188" cy="415188"/>
          </a:xfrm>
          <a:custGeom>
            <a:avLst/>
            <a:gdLst/>
            <a:ahLst/>
            <a:cxnLst/>
            <a:rect l="l" t="t" r="r" b="b"/>
            <a:pathLst>
              <a:path w="504825" h="504825">
                <a:moveTo>
                  <a:pt x="351856" y="0"/>
                </a:moveTo>
                <a:cubicBezTo>
                  <a:pt x="361810" y="0"/>
                  <a:pt x="370261" y="3474"/>
                  <a:pt x="377211" y="10423"/>
                </a:cubicBezTo>
                <a:cubicBezTo>
                  <a:pt x="384159" y="17372"/>
                  <a:pt x="387634" y="25871"/>
                  <a:pt x="387634" y="35918"/>
                </a:cubicBezTo>
                <a:cubicBezTo>
                  <a:pt x="387634" y="45966"/>
                  <a:pt x="384159" y="54464"/>
                  <a:pt x="377211" y="61413"/>
                </a:cubicBezTo>
                <a:lnTo>
                  <a:pt x="264526" y="174379"/>
                </a:lnTo>
                <a:lnTo>
                  <a:pt x="330447" y="240299"/>
                </a:lnTo>
                <a:lnTo>
                  <a:pt x="443412" y="127615"/>
                </a:lnTo>
                <a:cubicBezTo>
                  <a:pt x="450549" y="120666"/>
                  <a:pt x="459094" y="117191"/>
                  <a:pt x="469048" y="117191"/>
                </a:cubicBezTo>
                <a:cubicBezTo>
                  <a:pt x="479002" y="117191"/>
                  <a:pt x="487453" y="120666"/>
                  <a:pt x="494402" y="127615"/>
                </a:cubicBezTo>
                <a:cubicBezTo>
                  <a:pt x="501351" y="134564"/>
                  <a:pt x="504825" y="143015"/>
                  <a:pt x="504825" y="152969"/>
                </a:cubicBezTo>
                <a:cubicBezTo>
                  <a:pt x="504825" y="162923"/>
                  <a:pt x="501351" y="171468"/>
                  <a:pt x="494402" y="178604"/>
                </a:cubicBezTo>
                <a:lnTo>
                  <a:pt x="381436" y="291289"/>
                </a:lnTo>
                <a:lnTo>
                  <a:pt x="423693" y="333545"/>
                </a:lnTo>
                <a:lnTo>
                  <a:pt x="378619" y="378619"/>
                </a:lnTo>
                <a:cubicBezTo>
                  <a:pt x="348006" y="409231"/>
                  <a:pt x="311431" y="426744"/>
                  <a:pt x="268893" y="431158"/>
                </a:cubicBezTo>
                <a:cubicBezTo>
                  <a:pt x="226355" y="435571"/>
                  <a:pt x="187713" y="426134"/>
                  <a:pt x="152969" y="402846"/>
                </a:cubicBezTo>
                <a:lnTo>
                  <a:pt x="50990" y="504825"/>
                </a:lnTo>
                <a:lnTo>
                  <a:pt x="0" y="504825"/>
                </a:lnTo>
                <a:lnTo>
                  <a:pt x="0" y="453835"/>
                </a:lnTo>
                <a:lnTo>
                  <a:pt x="101979" y="351856"/>
                </a:lnTo>
                <a:cubicBezTo>
                  <a:pt x="78691" y="317112"/>
                  <a:pt x="69254" y="278471"/>
                  <a:pt x="73668" y="235932"/>
                </a:cubicBezTo>
                <a:cubicBezTo>
                  <a:pt x="78081" y="193394"/>
                  <a:pt x="95594" y="156819"/>
                  <a:pt x="126206" y="126206"/>
                </a:cubicBezTo>
                <a:lnTo>
                  <a:pt x="171280" y="81133"/>
                </a:lnTo>
                <a:lnTo>
                  <a:pt x="213537" y="123389"/>
                </a:lnTo>
                <a:lnTo>
                  <a:pt x="326221" y="10423"/>
                </a:lnTo>
                <a:cubicBezTo>
                  <a:pt x="333357" y="3474"/>
                  <a:pt x="341902" y="0"/>
                  <a:pt x="3518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0" name="Rounded Rectangle 39">
            <a:extLst>
              <a:ext uri="{FF2B5EF4-FFF2-40B4-BE49-F238E27FC236}">
                <a16:creationId xmlns:a16="http://schemas.microsoft.com/office/drawing/2014/main" id="{C6033533-38FF-2147-BBB1-357D41068D15}"/>
              </a:ext>
            </a:extLst>
          </p:cNvPr>
          <p:cNvSpPr/>
          <p:nvPr/>
        </p:nvSpPr>
        <p:spPr>
          <a:xfrm>
            <a:off x="73396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Industry 4.0</a:t>
            </a:r>
          </a:p>
        </p:txBody>
      </p:sp>
      <p:sp>
        <p:nvSpPr>
          <p:cNvPr id="41" name="Freeform 40">
            <a:extLst>
              <a:ext uri="{FF2B5EF4-FFF2-40B4-BE49-F238E27FC236}">
                <a16:creationId xmlns:a16="http://schemas.microsoft.com/office/drawing/2014/main" id="{5D320E6E-70C8-C44C-A6F0-C3ACCBB8CD1F}"/>
              </a:ext>
            </a:extLst>
          </p:cNvPr>
          <p:cNvSpPr/>
          <p:nvPr/>
        </p:nvSpPr>
        <p:spPr>
          <a:xfrm>
            <a:off x="7637368" y="856002"/>
            <a:ext cx="355875" cy="3556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2" name="Rounded Rectangle 41">
            <a:extLst>
              <a:ext uri="{FF2B5EF4-FFF2-40B4-BE49-F238E27FC236}">
                <a16:creationId xmlns:a16="http://schemas.microsoft.com/office/drawing/2014/main" id="{C3798AEA-08ED-744D-9BF2-BDA0C2A5F2A9}"/>
              </a:ext>
            </a:extLst>
          </p:cNvPr>
          <p:cNvSpPr/>
          <p:nvPr/>
        </p:nvSpPr>
        <p:spPr>
          <a:xfrm>
            <a:off x="84805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a:solidFill>
                  <a:srgbClr val="FFFFFF"/>
                </a:solidFill>
                <a:latin typeface="Arial" panose="020B0604020202020204"/>
              </a:rPr>
              <a:t>Regulation</a:t>
            </a:r>
          </a:p>
        </p:txBody>
      </p:sp>
      <p:sp>
        <p:nvSpPr>
          <p:cNvPr id="43" name="Freeform 42">
            <a:extLst>
              <a:ext uri="{FF2B5EF4-FFF2-40B4-BE49-F238E27FC236}">
                <a16:creationId xmlns:a16="http://schemas.microsoft.com/office/drawing/2014/main" id="{FF61EF2B-772D-214C-BBB6-F9DDF98F51BE}"/>
              </a:ext>
            </a:extLst>
          </p:cNvPr>
          <p:cNvSpPr/>
          <p:nvPr/>
        </p:nvSpPr>
        <p:spPr>
          <a:xfrm>
            <a:off x="8768389" y="827670"/>
            <a:ext cx="385839" cy="355693"/>
          </a:xfrm>
          <a:custGeom>
            <a:avLst/>
            <a:gdLst/>
            <a:ahLst/>
            <a:cxnLst/>
            <a:rect l="l" t="t" r="r" b="b"/>
            <a:pathLst>
              <a:path w="469140" h="432707">
                <a:moveTo>
                  <a:pt x="170863" y="0"/>
                </a:moveTo>
                <a:lnTo>
                  <a:pt x="385245" y="0"/>
                </a:lnTo>
                <a:cubicBezTo>
                  <a:pt x="399143" y="0"/>
                  <a:pt x="409848" y="5259"/>
                  <a:pt x="417360" y="15776"/>
                </a:cubicBezTo>
                <a:cubicBezTo>
                  <a:pt x="424873" y="26293"/>
                  <a:pt x="426563" y="38500"/>
                  <a:pt x="422431" y="52398"/>
                </a:cubicBezTo>
                <a:lnTo>
                  <a:pt x="345242" y="307628"/>
                </a:lnTo>
                <a:cubicBezTo>
                  <a:pt x="338481" y="329977"/>
                  <a:pt x="331767" y="344391"/>
                  <a:pt x="325100" y="350870"/>
                </a:cubicBezTo>
                <a:cubicBezTo>
                  <a:pt x="318433" y="357350"/>
                  <a:pt x="306366" y="360589"/>
                  <a:pt x="288900" y="360589"/>
                </a:cubicBezTo>
                <a:lnTo>
                  <a:pt x="44094" y="360589"/>
                </a:lnTo>
                <a:cubicBezTo>
                  <a:pt x="39023" y="360589"/>
                  <a:pt x="35455" y="361998"/>
                  <a:pt x="33389" y="364815"/>
                </a:cubicBezTo>
                <a:cubicBezTo>
                  <a:pt x="31323" y="367820"/>
                  <a:pt x="31229" y="371858"/>
                  <a:pt x="33107" y="376928"/>
                </a:cubicBezTo>
                <a:cubicBezTo>
                  <a:pt x="37614" y="390075"/>
                  <a:pt x="51136" y="396648"/>
                  <a:pt x="73673" y="396648"/>
                </a:cubicBezTo>
                <a:lnTo>
                  <a:pt x="333692" y="396648"/>
                </a:lnTo>
                <a:cubicBezTo>
                  <a:pt x="339139" y="396648"/>
                  <a:pt x="344397" y="395193"/>
                  <a:pt x="349468" y="392282"/>
                </a:cubicBezTo>
                <a:cubicBezTo>
                  <a:pt x="354539" y="389371"/>
                  <a:pt x="357826" y="385474"/>
                  <a:pt x="359327" y="380591"/>
                </a:cubicBezTo>
                <a:lnTo>
                  <a:pt x="443841" y="102543"/>
                </a:lnTo>
                <a:cubicBezTo>
                  <a:pt x="445156" y="98411"/>
                  <a:pt x="445625" y="93058"/>
                  <a:pt x="445250" y="86485"/>
                </a:cubicBezTo>
                <a:cubicBezTo>
                  <a:pt x="452386" y="89302"/>
                  <a:pt x="457926" y="93340"/>
                  <a:pt x="461870" y="98599"/>
                </a:cubicBezTo>
                <a:cubicBezTo>
                  <a:pt x="469383" y="109304"/>
                  <a:pt x="471073" y="121417"/>
                  <a:pt x="466941" y="134939"/>
                </a:cubicBezTo>
                <a:lnTo>
                  <a:pt x="389471" y="390169"/>
                </a:lnTo>
                <a:cubicBezTo>
                  <a:pt x="385903" y="402188"/>
                  <a:pt x="378719" y="412283"/>
                  <a:pt x="367920" y="420453"/>
                </a:cubicBezTo>
                <a:cubicBezTo>
                  <a:pt x="357121" y="428622"/>
                  <a:pt x="345618" y="432707"/>
                  <a:pt x="333410" y="432707"/>
                </a:cubicBezTo>
                <a:lnTo>
                  <a:pt x="73391" y="432707"/>
                </a:lnTo>
                <a:cubicBezTo>
                  <a:pt x="58931" y="432707"/>
                  <a:pt x="44986" y="427683"/>
                  <a:pt x="31558" y="417636"/>
                </a:cubicBezTo>
                <a:cubicBezTo>
                  <a:pt x="18130" y="407588"/>
                  <a:pt x="8787" y="395240"/>
                  <a:pt x="3528" y="380591"/>
                </a:cubicBezTo>
                <a:cubicBezTo>
                  <a:pt x="-980" y="368008"/>
                  <a:pt x="-1167" y="356082"/>
                  <a:pt x="2964" y="344813"/>
                </a:cubicBezTo>
                <a:cubicBezTo>
                  <a:pt x="2964" y="344062"/>
                  <a:pt x="3246" y="341527"/>
                  <a:pt x="3809" y="337207"/>
                </a:cubicBezTo>
                <a:cubicBezTo>
                  <a:pt x="4372" y="332888"/>
                  <a:pt x="4748" y="329413"/>
                  <a:pt x="4936" y="326784"/>
                </a:cubicBezTo>
                <a:cubicBezTo>
                  <a:pt x="5124" y="325281"/>
                  <a:pt x="4843" y="323263"/>
                  <a:pt x="4091" y="320727"/>
                </a:cubicBezTo>
                <a:cubicBezTo>
                  <a:pt x="3340" y="318192"/>
                  <a:pt x="3058" y="316361"/>
                  <a:pt x="3246" y="315234"/>
                </a:cubicBezTo>
                <a:cubicBezTo>
                  <a:pt x="3622" y="313168"/>
                  <a:pt x="4372" y="311196"/>
                  <a:pt x="5500" y="309318"/>
                </a:cubicBezTo>
                <a:cubicBezTo>
                  <a:pt x="6626" y="307440"/>
                  <a:pt x="8176" y="305233"/>
                  <a:pt x="10148" y="302698"/>
                </a:cubicBezTo>
                <a:cubicBezTo>
                  <a:pt x="12120" y="300162"/>
                  <a:pt x="13669" y="297956"/>
                  <a:pt x="14796" y="296078"/>
                </a:cubicBezTo>
                <a:cubicBezTo>
                  <a:pt x="19116" y="288941"/>
                  <a:pt x="23342" y="280349"/>
                  <a:pt x="27473" y="270301"/>
                </a:cubicBezTo>
                <a:cubicBezTo>
                  <a:pt x="31605" y="260253"/>
                  <a:pt x="34422" y="251661"/>
                  <a:pt x="35924" y="244525"/>
                </a:cubicBezTo>
                <a:cubicBezTo>
                  <a:pt x="36488" y="242647"/>
                  <a:pt x="36535" y="239829"/>
                  <a:pt x="36065" y="236073"/>
                </a:cubicBezTo>
                <a:cubicBezTo>
                  <a:pt x="35595" y="232317"/>
                  <a:pt x="35549" y="229688"/>
                  <a:pt x="35924" y="228185"/>
                </a:cubicBezTo>
                <a:cubicBezTo>
                  <a:pt x="36488" y="226120"/>
                  <a:pt x="38084" y="223490"/>
                  <a:pt x="40713" y="220297"/>
                </a:cubicBezTo>
                <a:cubicBezTo>
                  <a:pt x="43343" y="217105"/>
                  <a:pt x="44939" y="214945"/>
                  <a:pt x="45502" y="213818"/>
                </a:cubicBezTo>
                <a:cubicBezTo>
                  <a:pt x="49446" y="207057"/>
                  <a:pt x="53390" y="198418"/>
                  <a:pt x="57334" y="187901"/>
                </a:cubicBezTo>
                <a:cubicBezTo>
                  <a:pt x="61278" y="177384"/>
                  <a:pt x="63626" y="168932"/>
                  <a:pt x="64377" y="162547"/>
                </a:cubicBezTo>
                <a:cubicBezTo>
                  <a:pt x="64565" y="160857"/>
                  <a:pt x="64330" y="157852"/>
                  <a:pt x="63673" y="153532"/>
                </a:cubicBezTo>
                <a:cubicBezTo>
                  <a:pt x="63016" y="149213"/>
                  <a:pt x="63062" y="146583"/>
                  <a:pt x="63813" y="145644"/>
                </a:cubicBezTo>
                <a:cubicBezTo>
                  <a:pt x="64565" y="143203"/>
                  <a:pt x="66631" y="140339"/>
                  <a:pt x="70011" y="137052"/>
                </a:cubicBezTo>
                <a:cubicBezTo>
                  <a:pt x="73391" y="133765"/>
                  <a:pt x="75458" y="131653"/>
                  <a:pt x="76209" y="130714"/>
                </a:cubicBezTo>
                <a:cubicBezTo>
                  <a:pt x="79778" y="125831"/>
                  <a:pt x="83768" y="117896"/>
                  <a:pt x="88181" y="106909"/>
                </a:cubicBezTo>
                <a:cubicBezTo>
                  <a:pt x="92595" y="95922"/>
                  <a:pt x="95177" y="86861"/>
                  <a:pt x="95928" y="79724"/>
                </a:cubicBezTo>
                <a:cubicBezTo>
                  <a:pt x="96117" y="78222"/>
                  <a:pt x="95835" y="75827"/>
                  <a:pt x="95083" y="72540"/>
                </a:cubicBezTo>
                <a:cubicBezTo>
                  <a:pt x="94333" y="69254"/>
                  <a:pt x="94145" y="66765"/>
                  <a:pt x="94520" y="65075"/>
                </a:cubicBezTo>
                <a:cubicBezTo>
                  <a:pt x="94896" y="63573"/>
                  <a:pt x="95741" y="61882"/>
                  <a:pt x="97055" y="60004"/>
                </a:cubicBezTo>
                <a:cubicBezTo>
                  <a:pt x="98370" y="58126"/>
                  <a:pt x="100061" y="55966"/>
                  <a:pt x="102126" y="53525"/>
                </a:cubicBezTo>
                <a:cubicBezTo>
                  <a:pt x="104192" y="51083"/>
                  <a:pt x="105788" y="49111"/>
                  <a:pt x="106915" y="47609"/>
                </a:cubicBezTo>
                <a:cubicBezTo>
                  <a:pt x="108418" y="45355"/>
                  <a:pt x="109967" y="42491"/>
                  <a:pt x="111563" y="39017"/>
                </a:cubicBezTo>
                <a:cubicBezTo>
                  <a:pt x="113160" y="35542"/>
                  <a:pt x="114569" y="32256"/>
                  <a:pt x="115789" y="29157"/>
                </a:cubicBezTo>
                <a:cubicBezTo>
                  <a:pt x="117010" y="26058"/>
                  <a:pt x="118512" y="22678"/>
                  <a:pt x="120297" y="19015"/>
                </a:cubicBezTo>
                <a:cubicBezTo>
                  <a:pt x="122081" y="15353"/>
                  <a:pt x="123912" y="12348"/>
                  <a:pt x="125790" y="10001"/>
                </a:cubicBezTo>
                <a:cubicBezTo>
                  <a:pt x="127668" y="7653"/>
                  <a:pt x="130157" y="5446"/>
                  <a:pt x="133255" y="3381"/>
                </a:cubicBezTo>
                <a:cubicBezTo>
                  <a:pt x="136354" y="1315"/>
                  <a:pt x="139734" y="235"/>
                  <a:pt x="143396" y="141"/>
                </a:cubicBezTo>
                <a:cubicBezTo>
                  <a:pt x="147059" y="47"/>
                  <a:pt x="151520" y="563"/>
                  <a:pt x="156778" y="1690"/>
                </a:cubicBezTo>
                <a:lnTo>
                  <a:pt x="156496" y="2535"/>
                </a:lnTo>
                <a:cubicBezTo>
                  <a:pt x="163633" y="845"/>
                  <a:pt x="168422" y="0"/>
                  <a:pt x="170863" y="0"/>
                </a:cubicBezTo>
                <a:close/>
                <a:moveTo>
                  <a:pt x="179878" y="72118"/>
                </a:moveTo>
                <a:cubicBezTo>
                  <a:pt x="177437" y="72118"/>
                  <a:pt x="175042" y="73010"/>
                  <a:pt x="172695" y="74794"/>
                </a:cubicBezTo>
                <a:cubicBezTo>
                  <a:pt x="170347" y="76578"/>
                  <a:pt x="168798" y="78691"/>
                  <a:pt x="168046" y="81133"/>
                </a:cubicBezTo>
                <a:lnTo>
                  <a:pt x="162130" y="99162"/>
                </a:lnTo>
                <a:cubicBezTo>
                  <a:pt x="161380" y="101604"/>
                  <a:pt x="161567" y="103716"/>
                  <a:pt x="162694" y="105501"/>
                </a:cubicBezTo>
                <a:cubicBezTo>
                  <a:pt x="163821" y="107285"/>
                  <a:pt x="165699" y="108177"/>
                  <a:pt x="168328" y="108177"/>
                </a:cubicBezTo>
                <a:lnTo>
                  <a:pt x="339608" y="108177"/>
                </a:lnTo>
                <a:cubicBezTo>
                  <a:pt x="342050" y="108177"/>
                  <a:pt x="344445" y="107285"/>
                  <a:pt x="346792" y="105501"/>
                </a:cubicBezTo>
                <a:cubicBezTo>
                  <a:pt x="349139" y="103716"/>
                  <a:pt x="350689" y="101604"/>
                  <a:pt x="351440" y="99162"/>
                </a:cubicBezTo>
                <a:lnTo>
                  <a:pt x="357355" y="81133"/>
                </a:lnTo>
                <a:cubicBezTo>
                  <a:pt x="358107" y="78691"/>
                  <a:pt x="357919" y="76578"/>
                  <a:pt x="356792" y="74794"/>
                </a:cubicBezTo>
                <a:cubicBezTo>
                  <a:pt x="355665" y="73010"/>
                  <a:pt x="353788" y="72118"/>
                  <a:pt x="351158" y="72118"/>
                </a:cubicBezTo>
                <a:lnTo>
                  <a:pt x="179878" y="72118"/>
                </a:lnTo>
                <a:close/>
                <a:moveTo>
                  <a:pt x="156496" y="144236"/>
                </a:moveTo>
                <a:cubicBezTo>
                  <a:pt x="154055" y="144236"/>
                  <a:pt x="151660" y="145128"/>
                  <a:pt x="149312" y="146912"/>
                </a:cubicBezTo>
                <a:cubicBezTo>
                  <a:pt x="146965" y="148696"/>
                  <a:pt x="145416" y="150809"/>
                  <a:pt x="144664" y="153250"/>
                </a:cubicBezTo>
                <a:lnTo>
                  <a:pt x="138748" y="171280"/>
                </a:lnTo>
                <a:cubicBezTo>
                  <a:pt x="137997" y="173721"/>
                  <a:pt x="138185" y="175834"/>
                  <a:pt x="139312" y="177618"/>
                </a:cubicBezTo>
                <a:cubicBezTo>
                  <a:pt x="140438" y="179402"/>
                  <a:pt x="142317" y="180295"/>
                  <a:pt x="144946" y="180295"/>
                </a:cubicBezTo>
                <a:lnTo>
                  <a:pt x="316226" y="180295"/>
                </a:lnTo>
                <a:cubicBezTo>
                  <a:pt x="318668" y="180295"/>
                  <a:pt x="321062" y="179402"/>
                  <a:pt x="323410" y="177618"/>
                </a:cubicBezTo>
                <a:cubicBezTo>
                  <a:pt x="325757" y="175834"/>
                  <a:pt x="327307" y="173721"/>
                  <a:pt x="328058" y="171280"/>
                </a:cubicBezTo>
                <a:lnTo>
                  <a:pt x="333974" y="153250"/>
                </a:lnTo>
                <a:cubicBezTo>
                  <a:pt x="334725" y="150809"/>
                  <a:pt x="334537" y="148696"/>
                  <a:pt x="333410" y="146912"/>
                </a:cubicBezTo>
                <a:cubicBezTo>
                  <a:pt x="332284" y="145128"/>
                  <a:pt x="330405" y="144236"/>
                  <a:pt x="327776" y="144236"/>
                </a:cubicBezTo>
                <a:lnTo>
                  <a:pt x="156496" y="1442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4" name="Rounded Rectangle 43">
            <a:extLst>
              <a:ext uri="{FF2B5EF4-FFF2-40B4-BE49-F238E27FC236}">
                <a16:creationId xmlns:a16="http://schemas.microsoft.com/office/drawing/2014/main" id="{19B965E6-FED3-1E48-B915-7991852B8173}"/>
              </a:ext>
            </a:extLst>
          </p:cNvPr>
          <p:cNvSpPr/>
          <p:nvPr/>
        </p:nvSpPr>
        <p:spPr>
          <a:xfrm>
            <a:off x="50578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Information </a:t>
            </a:r>
            <a:r>
              <a:rPr lang="en-US" sz="1067" dirty="0" err="1">
                <a:solidFill>
                  <a:srgbClr val="FFFFFF"/>
                </a:solidFill>
                <a:latin typeface="Arial" panose="020B0604020202020204"/>
              </a:rPr>
              <a:t>SystemNW</a:t>
            </a:r>
            <a:endParaRPr lang="en-US" sz="1067" dirty="0">
              <a:solidFill>
                <a:srgbClr val="FFFFFF"/>
              </a:solidFill>
              <a:latin typeface="Arial" panose="020B0604020202020204"/>
            </a:endParaRPr>
          </a:p>
        </p:txBody>
      </p:sp>
      <p:sp>
        <p:nvSpPr>
          <p:cNvPr id="45" name="Freeform 44">
            <a:extLst>
              <a:ext uri="{FF2B5EF4-FFF2-40B4-BE49-F238E27FC236}">
                <a16:creationId xmlns:a16="http://schemas.microsoft.com/office/drawing/2014/main" id="{1E295B5F-D728-AE4E-876D-76B052CB68C1}"/>
              </a:ext>
            </a:extLst>
          </p:cNvPr>
          <p:cNvSpPr/>
          <p:nvPr/>
        </p:nvSpPr>
        <p:spPr>
          <a:xfrm>
            <a:off x="5300495" y="869067"/>
            <a:ext cx="455037" cy="323207"/>
          </a:xfrm>
          <a:custGeom>
            <a:avLst/>
            <a:gdLst>
              <a:gd name="connsiteX0" fmla="*/ 276639 w 553279"/>
              <a:gd name="connsiteY0" fmla="*/ 324530 h 392986"/>
              <a:gd name="connsiteX1" fmla="*/ 305796 w 553279"/>
              <a:gd name="connsiteY1" fmla="*/ 330728 h 392986"/>
              <a:gd name="connsiteX2" fmla="*/ 323403 w 553279"/>
              <a:gd name="connsiteY2" fmla="*/ 345940 h 392986"/>
              <a:gd name="connsiteX3" fmla="*/ 302838 w 553279"/>
              <a:gd name="connsiteY3" fmla="*/ 372280 h 392986"/>
              <a:gd name="connsiteX4" fmla="*/ 276639 w 553279"/>
              <a:gd name="connsiteY4" fmla="*/ 392986 h 392986"/>
              <a:gd name="connsiteX5" fmla="*/ 250440 w 553279"/>
              <a:gd name="connsiteY5" fmla="*/ 372280 h 392986"/>
              <a:gd name="connsiteX6" fmla="*/ 229875 w 553279"/>
              <a:gd name="connsiteY6" fmla="*/ 345940 h 392986"/>
              <a:gd name="connsiteX7" fmla="*/ 247482 w 553279"/>
              <a:gd name="connsiteY7" fmla="*/ 330728 h 392986"/>
              <a:gd name="connsiteX8" fmla="*/ 276639 w 553279"/>
              <a:gd name="connsiteY8" fmla="*/ 324530 h 392986"/>
              <a:gd name="connsiteX9" fmla="*/ 276639 w 553279"/>
              <a:gd name="connsiteY9" fmla="*/ 216353 h 392986"/>
              <a:gd name="connsiteX10" fmla="*/ 342277 w 553279"/>
              <a:gd name="connsiteY10" fmla="*/ 228749 h 392986"/>
              <a:gd name="connsiteX11" fmla="*/ 397493 w 553279"/>
              <a:gd name="connsiteY11" fmla="*/ 262836 h 392986"/>
              <a:gd name="connsiteX12" fmla="*/ 400310 w 553279"/>
              <a:gd name="connsiteY12" fmla="*/ 269315 h 392986"/>
              <a:gd name="connsiteX13" fmla="*/ 379041 w 553279"/>
              <a:gd name="connsiteY13" fmla="*/ 295514 h 392986"/>
              <a:gd name="connsiteX14" fmla="*/ 352701 w 553279"/>
              <a:gd name="connsiteY14" fmla="*/ 316642 h 392986"/>
              <a:gd name="connsiteX15" fmla="*/ 341432 w 553279"/>
              <a:gd name="connsiteY15" fmla="*/ 309600 h 392986"/>
              <a:gd name="connsiteX16" fmla="*/ 312839 w 553279"/>
              <a:gd name="connsiteY16" fmla="*/ 295514 h 392986"/>
              <a:gd name="connsiteX17" fmla="*/ 276639 w 553279"/>
              <a:gd name="connsiteY17" fmla="*/ 288471 h 392986"/>
              <a:gd name="connsiteX18" fmla="*/ 240439 w 553279"/>
              <a:gd name="connsiteY18" fmla="*/ 295514 h 392986"/>
              <a:gd name="connsiteX19" fmla="*/ 211986 w 553279"/>
              <a:gd name="connsiteY19" fmla="*/ 309600 h 392986"/>
              <a:gd name="connsiteX20" fmla="*/ 200577 w 553279"/>
              <a:gd name="connsiteY20" fmla="*/ 316642 h 392986"/>
              <a:gd name="connsiteX21" fmla="*/ 174237 w 553279"/>
              <a:gd name="connsiteY21" fmla="*/ 295514 h 392986"/>
              <a:gd name="connsiteX22" fmla="*/ 152968 w 553279"/>
              <a:gd name="connsiteY22" fmla="*/ 269315 h 392986"/>
              <a:gd name="connsiteX23" fmla="*/ 155785 w 553279"/>
              <a:gd name="connsiteY23" fmla="*/ 262836 h 392986"/>
              <a:gd name="connsiteX24" fmla="*/ 211000 w 553279"/>
              <a:gd name="connsiteY24" fmla="*/ 228749 h 392986"/>
              <a:gd name="connsiteX25" fmla="*/ 276639 w 553279"/>
              <a:gd name="connsiteY25" fmla="*/ 216353 h 392986"/>
              <a:gd name="connsiteX26" fmla="*/ 276640 w 553279"/>
              <a:gd name="connsiteY26" fmla="*/ 108177 h 392986"/>
              <a:gd name="connsiteX27" fmla="*/ 383690 w 553279"/>
              <a:gd name="connsiteY27" fmla="*/ 128742 h 392986"/>
              <a:gd name="connsiteX28" fmla="*/ 473837 w 553279"/>
              <a:gd name="connsiteY28" fmla="*/ 186492 h 392986"/>
              <a:gd name="connsiteX29" fmla="*/ 476654 w 553279"/>
              <a:gd name="connsiteY29" fmla="*/ 192690 h 392986"/>
              <a:gd name="connsiteX30" fmla="*/ 455526 w 553279"/>
              <a:gd name="connsiteY30" fmla="*/ 218889 h 392986"/>
              <a:gd name="connsiteX31" fmla="*/ 429608 w 553279"/>
              <a:gd name="connsiteY31" fmla="*/ 240017 h 392986"/>
              <a:gd name="connsiteX32" fmla="*/ 423129 w 553279"/>
              <a:gd name="connsiteY32" fmla="*/ 237764 h 392986"/>
              <a:gd name="connsiteX33" fmla="*/ 352138 w 553279"/>
              <a:gd name="connsiteY33" fmla="*/ 194239 h 392986"/>
              <a:gd name="connsiteX34" fmla="*/ 276640 w 553279"/>
              <a:gd name="connsiteY34" fmla="*/ 180295 h 392986"/>
              <a:gd name="connsiteX35" fmla="*/ 228608 w 553279"/>
              <a:gd name="connsiteY35" fmla="*/ 186492 h 392986"/>
              <a:gd name="connsiteX36" fmla="*/ 186633 w 553279"/>
              <a:gd name="connsiteY36" fmla="*/ 201423 h 392986"/>
              <a:gd name="connsiteX37" fmla="*/ 154659 w 553279"/>
              <a:gd name="connsiteY37" fmla="*/ 218889 h 392986"/>
              <a:gd name="connsiteX38" fmla="*/ 132404 w 553279"/>
              <a:gd name="connsiteY38" fmla="*/ 233820 h 392986"/>
              <a:gd name="connsiteX39" fmla="*/ 123671 w 553279"/>
              <a:gd name="connsiteY39" fmla="*/ 240017 h 392986"/>
              <a:gd name="connsiteX40" fmla="*/ 97754 w 553279"/>
              <a:gd name="connsiteY40" fmla="*/ 218889 h 392986"/>
              <a:gd name="connsiteX41" fmla="*/ 76625 w 553279"/>
              <a:gd name="connsiteY41" fmla="*/ 192690 h 392986"/>
              <a:gd name="connsiteX42" fmla="*/ 79442 w 553279"/>
              <a:gd name="connsiteY42" fmla="*/ 186492 h 392986"/>
              <a:gd name="connsiteX43" fmla="*/ 169590 w 553279"/>
              <a:gd name="connsiteY43" fmla="*/ 128742 h 392986"/>
              <a:gd name="connsiteX44" fmla="*/ 276640 w 553279"/>
              <a:gd name="connsiteY44" fmla="*/ 108177 h 392986"/>
              <a:gd name="connsiteX45" fmla="*/ 276640 w 553279"/>
              <a:gd name="connsiteY45" fmla="*/ 0 h 392986"/>
              <a:gd name="connsiteX46" fmla="*/ 425101 w 553279"/>
              <a:gd name="connsiteY46" fmla="*/ 28734 h 392986"/>
              <a:gd name="connsiteX47" fmla="*/ 550462 w 553279"/>
              <a:gd name="connsiteY47" fmla="*/ 109867 h 392986"/>
              <a:gd name="connsiteX48" fmla="*/ 553279 w 553279"/>
              <a:gd name="connsiteY48" fmla="*/ 116346 h 392986"/>
              <a:gd name="connsiteX49" fmla="*/ 532010 w 553279"/>
              <a:gd name="connsiteY49" fmla="*/ 142545 h 392986"/>
              <a:gd name="connsiteX50" fmla="*/ 505952 w 553279"/>
              <a:gd name="connsiteY50" fmla="*/ 163674 h 392986"/>
              <a:gd name="connsiteX51" fmla="*/ 499755 w 553279"/>
              <a:gd name="connsiteY51" fmla="*/ 161138 h 392986"/>
              <a:gd name="connsiteX52" fmla="*/ 395099 w 553279"/>
              <a:gd name="connsiteY52" fmla="*/ 94514 h 392986"/>
              <a:gd name="connsiteX53" fmla="*/ 276640 w 553279"/>
              <a:gd name="connsiteY53" fmla="*/ 72118 h 392986"/>
              <a:gd name="connsiteX54" fmla="*/ 158180 w 553279"/>
              <a:gd name="connsiteY54" fmla="*/ 94514 h 392986"/>
              <a:gd name="connsiteX55" fmla="*/ 53525 w 553279"/>
              <a:gd name="connsiteY55" fmla="*/ 161138 h 392986"/>
              <a:gd name="connsiteX56" fmla="*/ 47327 w 553279"/>
              <a:gd name="connsiteY56" fmla="*/ 163674 h 392986"/>
              <a:gd name="connsiteX57" fmla="*/ 21269 w 553279"/>
              <a:gd name="connsiteY57" fmla="*/ 142545 h 392986"/>
              <a:gd name="connsiteX58" fmla="*/ 0 w 553279"/>
              <a:gd name="connsiteY58" fmla="*/ 116346 h 392986"/>
              <a:gd name="connsiteX59" fmla="*/ 2817 w 553279"/>
              <a:gd name="connsiteY59" fmla="*/ 109867 h 392986"/>
              <a:gd name="connsiteX60" fmla="*/ 128178 w 553279"/>
              <a:gd name="connsiteY60" fmla="*/ 28734 h 392986"/>
              <a:gd name="connsiteX61" fmla="*/ 276640 w 553279"/>
              <a:gd name="connsiteY61" fmla="*/ 0 h 3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53279" h="392986">
                <a:moveTo>
                  <a:pt x="276639" y="324530"/>
                </a:moveTo>
                <a:cubicBezTo>
                  <a:pt x="284339" y="324530"/>
                  <a:pt x="294058" y="326596"/>
                  <a:pt x="305796" y="330728"/>
                </a:cubicBezTo>
                <a:cubicBezTo>
                  <a:pt x="317534" y="334860"/>
                  <a:pt x="323403" y="339931"/>
                  <a:pt x="323403" y="345940"/>
                </a:cubicBezTo>
                <a:cubicBezTo>
                  <a:pt x="323403" y="349697"/>
                  <a:pt x="316548" y="358477"/>
                  <a:pt x="302838" y="372280"/>
                </a:cubicBezTo>
                <a:cubicBezTo>
                  <a:pt x="289128" y="386084"/>
                  <a:pt x="280395" y="392986"/>
                  <a:pt x="276639" y="392986"/>
                </a:cubicBezTo>
                <a:cubicBezTo>
                  <a:pt x="272883" y="392986"/>
                  <a:pt x="264150" y="386084"/>
                  <a:pt x="250440" y="372280"/>
                </a:cubicBezTo>
                <a:cubicBezTo>
                  <a:pt x="236730" y="358477"/>
                  <a:pt x="229875" y="349697"/>
                  <a:pt x="229875" y="345940"/>
                </a:cubicBezTo>
                <a:cubicBezTo>
                  <a:pt x="229875" y="339931"/>
                  <a:pt x="235744" y="334860"/>
                  <a:pt x="247482" y="330728"/>
                </a:cubicBezTo>
                <a:cubicBezTo>
                  <a:pt x="259220" y="326596"/>
                  <a:pt x="268939" y="324530"/>
                  <a:pt x="276639" y="324530"/>
                </a:cubicBezTo>
                <a:close/>
                <a:moveTo>
                  <a:pt x="276639" y="216353"/>
                </a:moveTo>
                <a:cubicBezTo>
                  <a:pt x="298237" y="216353"/>
                  <a:pt x="320116" y="220485"/>
                  <a:pt x="342277" y="228749"/>
                </a:cubicBezTo>
                <a:cubicBezTo>
                  <a:pt x="364439" y="237012"/>
                  <a:pt x="382844" y="248375"/>
                  <a:pt x="397493" y="262836"/>
                </a:cubicBezTo>
                <a:cubicBezTo>
                  <a:pt x="399371" y="264714"/>
                  <a:pt x="400310" y="266874"/>
                  <a:pt x="400310" y="269315"/>
                </a:cubicBezTo>
                <a:cubicBezTo>
                  <a:pt x="400310" y="272696"/>
                  <a:pt x="393220" y="281429"/>
                  <a:pt x="379041" y="295514"/>
                </a:cubicBezTo>
                <a:cubicBezTo>
                  <a:pt x="364861" y="309600"/>
                  <a:pt x="356081" y="316642"/>
                  <a:pt x="352701" y="316642"/>
                </a:cubicBezTo>
                <a:cubicBezTo>
                  <a:pt x="352325" y="316642"/>
                  <a:pt x="348569" y="314295"/>
                  <a:pt x="341432" y="309600"/>
                </a:cubicBezTo>
                <a:cubicBezTo>
                  <a:pt x="334296" y="304904"/>
                  <a:pt x="324765" y="300209"/>
                  <a:pt x="312839" y="295514"/>
                </a:cubicBezTo>
                <a:cubicBezTo>
                  <a:pt x="300913" y="290819"/>
                  <a:pt x="288846" y="288471"/>
                  <a:pt x="276639" y="288471"/>
                </a:cubicBezTo>
                <a:cubicBezTo>
                  <a:pt x="264432" y="288471"/>
                  <a:pt x="252365" y="290819"/>
                  <a:pt x="240439" y="295514"/>
                </a:cubicBezTo>
                <a:cubicBezTo>
                  <a:pt x="228513" y="300209"/>
                  <a:pt x="219029" y="304904"/>
                  <a:pt x="211986" y="309600"/>
                </a:cubicBezTo>
                <a:cubicBezTo>
                  <a:pt x="204944" y="314295"/>
                  <a:pt x="201140" y="316642"/>
                  <a:pt x="200577" y="316642"/>
                </a:cubicBezTo>
                <a:cubicBezTo>
                  <a:pt x="197196" y="316642"/>
                  <a:pt x="188416" y="309600"/>
                  <a:pt x="174237" y="295514"/>
                </a:cubicBezTo>
                <a:cubicBezTo>
                  <a:pt x="160058" y="281429"/>
                  <a:pt x="152968" y="272696"/>
                  <a:pt x="152968" y="269315"/>
                </a:cubicBezTo>
                <a:cubicBezTo>
                  <a:pt x="152968" y="266874"/>
                  <a:pt x="153907" y="264714"/>
                  <a:pt x="155785" y="262836"/>
                </a:cubicBezTo>
                <a:cubicBezTo>
                  <a:pt x="170434" y="248375"/>
                  <a:pt x="188839" y="237012"/>
                  <a:pt x="211000" y="228749"/>
                </a:cubicBezTo>
                <a:cubicBezTo>
                  <a:pt x="233161" y="220485"/>
                  <a:pt x="255041" y="216353"/>
                  <a:pt x="276639" y="216353"/>
                </a:cubicBezTo>
                <a:close/>
                <a:moveTo>
                  <a:pt x="276640" y="108177"/>
                </a:moveTo>
                <a:cubicBezTo>
                  <a:pt x="312699" y="108177"/>
                  <a:pt x="348382" y="115032"/>
                  <a:pt x="383690" y="128742"/>
                </a:cubicBezTo>
                <a:cubicBezTo>
                  <a:pt x="418997" y="142452"/>
                  <a:pt x="449047" y="161702"/>
                  <a:pt x="473837" y="186492"/>
                </a:cubicBezTo>
                <a:cubicBezTo>
                  <a:pt x="475715" y="188370"/>
                  <a:pt x="476654" y="190436"/>
                  <a:pt x="476654" y="192690"/>
                </a:cubicBezTo>
                <a:cubicBezTo>
                  <a:pt x="476654" y="196070"/>
                  <a:pt x="469611" y="204803"/>
                  <a:pt x="455526" y="218889"/>
                </a:cubicBezTo>
                <a:cubicBezTo>
                  <a:pt x="441440" y="232974"/>
                  <a:pt x="432801" y="240017"/>
                  <a:pt x="429608" y="240017"/>
                </a:cubicBezTo>
                <a:cubicBezTo>
                  <a:pt x="427543" y="240017"/>
                  <a:pt x="425383" y="239266"/>
                  <a:pt x="423129" y="237764"/>
                </a:cubicBezTo>
                <a:cubicBezTo>
                  <a:pt x="397587" y="218044"/>
                  <a:pt x="373924" y="203536"/>
                  <a:pt x="352138" y="194239"/>
                </a:cubicBezTo>
                <a:cubicBezTo>
                  <a:pt x="330352" y="184943"/>
                  <a:pt x="305186" y="180295"/>
                  <a:pt x="276640" y="180295"/>
                </a:cubicBezTo>
                <a:cubicBezTo>
                  <a:pt x="260676" y="180295"/>
                  <a:pt x="244666" y="182361"/>
                  <a:pt x="228608" y="186492"/>
                </a:cubicBezTo>
                <a:cubicBezTo>
                  <a:pt x="212551" y="190624"/>
                  <a:pt x="198559" y="195601"/>
                  <a:pt x="186633" y="201423"/>
                </a:cubicBezTo>
                <a:cubicBezTo>
                  <a:pt x="174708" y="207245"/>
                  <a:pt x="164050" y="213067"/>
                  <a:pt x="154659" y="218889"/>
                </a:cubicBezTo>
                <a:cubicBezTo>
                  <a:pt x="145269" y="224711"/>
                  <a:pt x="137850" y="229688"/>
                  <a:pt x="132404" y="233820"/>
                </a:cubicBezTo>
                <a:cubicBezTo>
                  <a:pt x="126958" y="237951"/>
                  <a:pt x="124047" y="240017"/>
                  <a:pt x="123671" y="240017"/>
                </a:cubicBezTo>
                <a:cubicBezTo>
                  <a:pt x="120478" y="240017"/>
                  <a:pt x="111839" y="232974"/>
                  <a:pt x="97754" y="218889"/>
                </a:cubicBezTo>
                <a:cubicBezTo>
                  <a:pt x="83668" y="204803"/>
                  <a:pt x="76625" y="196070"/>
                  <a:pt x="76625" y="192690"/>
                </a:cubicBezTo>
                <a:cubicBezTo>
                  <a:pt x="76625" y="190436"/>
                  <a:pt x="77564" y="188370"/>
                  <a:pt x="79442" y="186492"/>
                </a:cubicBezTo>
                <a:cubicBezTo>
                  <a:pt x="104233" y="161702"/>
                  <a:pt x="134282" y="142452"/>
                  <a:pt x="169590" y="128742"/>
                </a:cubicBezTo>
                <a:cubicBezTo>
                  <a:pt x="204898" y="115032"/>
                  <a:pt x="240581" y="108177"/>
                  <a:pt x="276640" y="108177"/>
                </a:cubicBezTo>
                <a:close/>
                <a:moveTo>
                  <a:pt x="276640" y="0"/>
                </a:moveTo>
                <a:cubicBezTo>
                  <a:pt x="327160" y="0"/>
                  <a:pt x="376647" y="9578"/>
                  <a:pt x="425101" y="28734"/>
                </a:cubicBezTo>
                <a:cubicBezTo>
                  <a:pt x="473555" y="47891"/>
                  <a:pt x="515342" y="74935"/>
                  <a:pt x="550462" y="109867"/>
                </a:cubicBezTo>
                <a:cubicBezTo>
                  <a:pt x="552341" y="111745"/>
                  <a:pt x="553279" y="113905"/>
                  <a:pt x="553279" y="116346"/>
                </a:cubicBezTo>
                <a:cubicBezTo>
                  <a:pt x="553279" y="119727"/>
                  <a:pt x="546190" y="128460"/>
                  <a:pt x="532010" y="142545"/>
                </a:cubicBezTo>
                <a:cubicBezTo>
                  <a:pt x="517831" y="156631"/>
                  <a:pt x="509145" y="163674"/>
                  <a:pt x="505952" y="163674"/>
                </a:cubicBezTo>
                <a:cubicBezTo>
                  <a:pt x="503886" y="163674"/>
                  <a:pt x="501820" y="162829"/>
                  <a:pt x="499755" y="161138"/>
                </a:cubicBezTo>
                <a:cubicBezTo>
                  <a:pt x="466137" y="131653"/>
                  <a:pt x="431252" y="109444"/>
                  <a:pt x="395099" y="94514"/>
                </a:cubicBezTo>
                <a:cubicBezTo>
                  <a:pt x="358946" y="79583"/>
                  <a:pt x="319460" y="72118"/>
                  <a:pt x="276640" y="72118"/>
                </a:cubicBezTo>
                <a:cubicBezTo>
                  <a:pt x="233820" y="72118"/>
                  <a:pt x="194333" y="79583"/>
                  <a:pt x="158180" y="94514"/>
                </a:cubicBezTo>
                <a:cubicBezTo>
                  <a:pt x="122028" y="109444"/>
                  <a:pt x="87143" y="131653"/>
                  <a:pt x="53525" y="161138"/>
                </a:cubicBezTo>
                <a:cubicBezTo>
                  <a:pt x="51459" y="162829"/>
                  <a:pt x="49393" y="163674"/>
                  <a:pt x="47327" y="163674"/>
                </a:cubicBezTo>
                <a:cubicBezTo>
                  <a:pt x="44135" y="163674"/>
                  <a:pt x="35449" y="156631"/>
                  <a:pt x="21269" y="142545"/>
                </a:cubicBezTo>
                <a:cubicBezTo>
                  <a:pt x="7090" y="128460"/>
                  <a:pt x="0" y="119727"/>
                  <a:pt x="0" y="116346"/>
                </a:cubicBezTo>
                <a:cubicBezTo>
                  <a:pt x="0" y="113905"/>
                  <a:pt x="939" y="111745"/>
                  <a:pt x="2817" y="109867"/>
                </a:cubicBezTo>
                <a:cubicBezTo>
                  <a:pt x="37937" y="74935"/>
                  <a:pt x="79724" y="47891"/>
                  <a:pt x="128178" y="28734"/>
                </a:cubicBezTo>
                <a:cubicBezTo>
                  <a:pt x="176633" y="9578"/>
                  <a:pt x="226120" y="0"/>
                  <a:pt x="2766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6" name="Rounded Rectangle 45">
            <a:extLst>
              <a:ext uri="{FF2B5EF4-FFF2-40B4-BE49-F238E27FC236}">
                <a16:creationId xmlns:a16="http://schemas.microsoft.com/office/drawing/2014/main" id="{DF416D13-E2BD-F74C-8819-ABCDC4AC6148}"/>
              </a:ext>
            </a:extLst>
          </p:cNvPr>
          <p:cNvSpPr/>
          <p:nvPr/>
        </p:nvSpPr>
        <p:spPr>
          <a:xfrm>
            <a:off x="9621481" y="384000"/>
            <a:ext cx="951252" cy="960000"/>
          </a:xfrm>
          <a:prstGeom prst="roundRect">
            <a:avLst>
              <a:gd name="adj" fmla="val 0"/>
            </a:avLst>
          </a:prstGeom>
          <a:solidFill>
            <a:schemeClr val="tx2">
              <a:lumMod val="50000"/>
            </a:schemeClr>
          </a:solidFill>
          <a:ln w="25400">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Education</a:t>
            </a:r>
          </a:p>
        </p:txBody>
      </p:sp>
      <p:pic>
        <p:nvPicPr>
          <p:cNvPr id="47" name="Picture 46">
            <a:extLst>
              <a:ext uri="{FF2B5EF4-FFF2-40B4-BE49-F238E27FC236}">
                <a16:creationId xmlns:a16="http://schemas.microsoft.com/office/drawing/2014/main" id="{3CD22C8E-02DB-EB4F-80F4-8CD75BA3FD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799333" y="793113"/>
            <a:ext cx="554089" cy="321249"/>
          </a:xfrm>
          <a:prstGeom prst="rect">
            <a:avLst/>
          </a:prstGeom>
        </p:spPr>
      </p:pic>
      <p:sp>
        <p:nvSpPr>
          <p:cNvPr id="48" name="Rounded Rectangle 47">
            <a:extLst>
              <a:ext uri="{FF2B5EF4-FFF2-40B4-BE49-F238E27FC236}">
                <a16:creationId xmlns:a16="http://schemas.microsoft.com/office/drawing/2014/main" id="{00DDE937-1FBA-694B-AF0A-6C4F3E8ADA8E}"/>
              </a:ext>
            </a:extLst>
          </p:cNvPr>
          <p:cNvSpPr/>
          <p:nvPr/>
        </p:nvSpPr>
        <p:spPr>
          <a:xfrm>
            <a:off x="10762381" y="384000"/>
            <a:ext cx="951252" cy="960000"/>
          </a:xfrm>
          <a:prstGeom prst="roundRect">
            <a:avLst>
              <a:gd name="adj" fmla="val 0"/>
            </a:avLst>
          </a:prstGeom>
          <a:solidFill>
            <a:schemeClr val="tx2">
              <a:lumMod val="50000"/>
            </a:schemeClr>
          </a:solidFill>
          <a:ln w="25400">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Health</a:t>
            </a:r>
          </a:p>
        </p:txBody>
      </p:sp>
      <p:sp>
        <p:nvSpPr>
          <p:cNvPr id="49" name="Freeform 48">
            <a:extLst>
              <a:ext uri="{FF2B5EF4-FFF2-40B4-BE49-F238E27FC236}">
                <a16:creationId xmlns:a16="http://schemas.microsoft.com/office/drawing/2014/main" id="{CC6AEDDE-8984-E941-BF13-B212DE5221EE}"/>
              </a:ext>
            </a:extLst>
          </p:cNvPr>
          <p:cNvSpPr/>
          <p:nvPr/>
        </p:nvSpPr>
        <p:spPr>
          <a:xfrm>
            <a:off x="11010695" y="679708"/>
            <a:ext cx="460568" cy="502849"/>
          </a:xfrm>
          <a:custGeom>
            <a:avLst/>
            <a:gdLst>
              <a:gd name="connsiteX0" fmla="*/ 90148 w 396648"/>
              <a:gd name="connsiteY0" fmla="*/ 324530 h 432707"/>
              <a:gd name="connsiteX1" fmla="*/ 102824 w 396648"/>
              <a:gd name="connsiteY1" fmla="*/ 329883 h 432707"/>
              <a:gd name="connsiteX2" fmla="*/ 108177 w 396648"/>
              <a:gd name="connsiteY2" fmla="*/ 342560 h 432707"/>
              <a:gd name="connsiteX3" fmla="*/ 102824 w 396648"/>
              <a:gd name="connsiteY3" fmla="*/ 355237 h 432707"/>
              <a:gd name="connsiteX4" fmla="*/ 90148 w 396648"/>
              <a:gd name="connsiteY4" fmla="*/ 360589 h 432707"/>
              <a:gd name="connsiteX5" fmla="*/ 77471 w 396648"/>
              <a:gd name="connsiteY5" fmla="*/ 355237 h 432707"/>
              <a:gd name="connsiteX6" fmla="*/ 72117 w 396648"/>
              <a:gd name="connsiteY6" fmla="*/ 342560 h 432707"/>
              <a:gd name="connsiteX7" fmla="*/ 77471 w 396648"/>
              <a:gd name="connsiteY7" fmla="*/ 329883 h 432707"/>
              <a:gd name="connsiteX8" fmla="*/ 90148 w 396648"/>
              <a:gd name="connsiteY8" fmla="*/ 324530 h 432707"/>
              <a:gd name="connsiteX9" fmla="*/ 78316 w 396648"/>
              <a:gd name="connsiteY9" fmla="*/ 200578 h 432707"/>
              <a:gd name="connsiteX10" fmla="*/ 72117 w 396648"/>
              <a:gd name="connsiteY10" fmla="*/ 234383 h 432707"/>
              <a:gd name="connsiteX11" fmla="*/ 72117 w 396648"/>
              <a:gd name="connsiteY11" fmla="*/ 291570 h 432707"/>
              <a:gd name="connsiteX12" fmla="*/ 45919 w 396648"/>
              <a:gd name="connsiteY12" fmla="*/ 311290 h 432707"/>
              <a:gd name="connsiteX13" fmla="*/ 36059 w 396648"/>
              <a:gd name="connsiteY13" fmla="*/ 342560 h 432707"/>
              <a:gd name="connsiteX14" fmla="*/ 51835 w 396648"/>
              <a:gd name="connsiteY14" fmla="*/ 380872 h 432707"/>
              <a:gd name="connsiteX15" fmla="*/ 90148 w 396648"/>
              <a:gd name="connsiteY15" fmla="*/ 396648 h 432707"/>
              <a:gd name="connsiteX16" fmla="*/ 128459 w 396648"/>
              <a:gd name="connsiteY16" fmla="*/ 380872 h 432707"/>
              <a:gd name="connsiteX17" fmla="*/ 144235 w 396648"/>
              <a:gd name="connsiteY17" fmla="*/ 342560 h 432707"/>
              <a:gd name="connsiteX18" fmla="*/ 134235 w 396648"/>
              <a:gd name="connsiteY18" fmla="*/ 311290 h 432707"/>
              <a:gd name="connsiteX19" fmla="*/ 108177 w 396648"/>
              <a:gd name="connsiteY19" fmla="*/ 291570 h 432707"/>
              <a:gd name="connsiteX20" fmla="*/ 108177 w 396648"/>
              <a:gd name="connsiteY20" fmla="*/ 234383 h 432707"/>
              <a:gd name="connsiteX21" fmla="*/ 115219 w 396648"/>
              <a:gd name="connsiteY21" fmla="*/ 208184 h 432707"/>
              <a:gd name="connsiteX22" fmla="*/ 198324 w 396648"/>
              <a:gd name="connsiteY22" fmla="*/ 237482 h 432707"/>
              <a:gd name="connsiteX23" fmla="*/ 281429 w 396648"/>
              <a:gd name="connsiteY23" fmla="*/ 208184 h 432707"/>
              <a:gd name="connsiteX24" fmla="*/ 288472 w 396648"/>
              <a:gd name="connsiteY24" fmla="*/ 234383 h 432707"/>
              <a:gd name="connsiteX25" fmla="*/ 288472 w 396648"/>
              <a:gd name="connsiteY25" fmla="*/ 252412 h 432707"/>
              <a:gd name="connsiteX26" fmla="*/ 237482 w 396648"/>
              <a:gd name="connsiteY26" fmla="*/ 273541 h 432707"/>
              <a:gd name="connsiteX27" fmla="*/ 216354 w 396648"/>
              <a:gd name="connsiteY27" fmla="*/ 324530 h 432707"/>
              <a:gd name="connsiteX28" fmla="*/ 216354 w 396648"/>
              <a:gd name="connsiteY28" fmla="*/ 349603 h 432707"/>
              <a:gd name="connsiteX29" fmla="*/ 207338 w 396648"/>
              <a:gd name="connsiteY29" fmla="*/ 369604 h 432707"/>
              <a:gd name="connsiteX30" fmla="*/ 215226 w 396648"/>
              <a:gd name="connsiteY30" fmla="*/ 388760 h 432707"/>
              <a:gd name="connsiteX31" fmla="*/ 234383 w 396648"/>
              <a:gd name="connsiteY31" fmla="*/ 396648 h 432707"/>
              <a:gd name="connsiteX32" fmla="*/ 253539 w 396648"/>
              <a:gd name="connsiteY32" fmla="*/ 388760 h 432707"/>
              <a:gd name="connsiteX33" fmla="*/ 261427 w 396648"/>
              <a:gd name="connsiteY33" fmla="*/ 369604 h 432707"/>
              <a:gd name="connsiteX34" fmla="*/ 252412 w 396648"/>
              <a:gd name="connsiteY34" fmla="*/ 349603 h 432707"/>
              <a:gd name="connsiteX35" fmla="*/ 252412 w 396648"/>
              <a:gd name="connsiteY35" fmla="*/ 324530 h 432707"/>
              <a:gd name="connsiteX36" fmla="*/ 263117 w 396648"/>
              <a:gd name="connsiteY36" fmla="*/ 299176 h 432707"/>
              <a:gd name="connsiteX37" fmla="*/ 288472 w 396648"/>
              <a:gd name="connsiteY37" fmla="*/ 288471 h 432707"/>
              <a:gd name="connsiteX38" fmla="*/ 313825 w 396648"/>
              <a:gd name="connsiteY38" fmla="*/ 299176 h 432707"/>
              <a:gd name="connsiteX39" fmla="*/ 324530 w 396648"/>
              <a:gd name="connsiteY39" fmla="*/ 324530 h 432707"/>
              <a:gd name="connsiteX40" fmla="*/ 324530 w 396648"/>
              <a:gd name="connsiteY40" fmla="*/ 349603 h 432707"/>
              <a:gd name="connsiteX41" fmla="*/ 315515 w 396648"/>
              <a:gd name="connsiteY41" fmla="*/ 369604 h 432707"/>
              <a:gd name="connsiteX42" fmla="*/ 323403 w 396648"/>
              <a:gd name="connsiteY42" fmla="*/ 388760 h 432707"/>
              <a:gd name="connsiteX43" fmla="*/ 342560 w 396648"/>
              <a:gd name="connsiteY43" fmla="*/ 396648 h 432707"/>
              <a:gd name="connsiteX44" fmla="*/ 361716 w 396648"/>
              <a:gd name="connsiteY44" fmla="*/ 388760 h 432707"/>
              <a:gd name="connsiteX45" fmla="*/ 369604 w 396648"/>
              <a:gd name="connsiteY45" fmla="*/ 369604 h 432707"/>
              <a:gd name="connsiteX46" fmla="*/ 360589 w 396648"/>
              <a:gd name="connsiteY46" fmla="*/ 349603 h 432707"/>
              <a:gd name="connsiteX47" fmla="*/ 360589 w 396648"/>
              <a:gd name="connsiteY47" fmla="*/ 324530 h 432707"/>
              <a:gd name="connsiteX48" fmla="*/ 350870 w 396648"/>
              <a:gd name="connsiteY48" fmla="*/ 288612 h 432707"/>
              <a:gd name="connsiteX49" fmla="*/ 324530 w 396648"/>
              <a:gd name="connsiteY49" fmla="*/ 262272 h 432707"/>
              <a:gd name="connsiteX50" fmla="*/ 324671 w 396648"/>
              <a:gd name="connsiteY50" fmla="*/ 250300 h 432707"/>
              <a:gd name="connsiteX51" fmla="*/ 324671 w 396648"/>
              <a:gd name="connsiteY51" fmla="*/ 236778 h 432707"/>
              <a:gd name="connsiteX52" fmla="*/ 323967 w 396648"/>
              <a:gd name="connsiteY52" fmla="*/ 225086 h 432707"/>
              <a:gd name="connsiteX53" fmla="*/ 321995 w 396648"/>
              <a:gd name="connsiteY53" fmla="*/ 211846 h 432707"/>
              <a:gd name="connsiteX54" fmla="*/ 318333 w 396648"/>
              <a:gd name="connsiteY54" fmla="*/ 200578 h 432707"/>
              <a:gd name="connsiteX55" fmla="*/ 352138 w 396648"/>
              <a:gd name="connsiteY55" fmla="*/ 217621 h 432707"/>
              <a:gd name="connsiteX56" fmla="*/ 374956 w 396648"/>
              <a:gd name="connsiteY56" fmla="*/ 246637 h 432707"/>
              <a:gd name="connsiteX57" fmla="*/ 388338 w 396648"/>
              <a:gd name="connsiteY57" fmla="*/ 283964 h 432707"/>
              <a:gd name="connsiteX58" fmla="*/ 395099 w 396648"/>
              <a:gd name="connsiteY58" fmla="*/ 322840 h 432707"/>
              <a:gd name="connsiteX59" fmla="*/ 396648 w 396648"/>
              <a:gd name="connsiteY59" fmla="*/ 359744 h 432707"/>
              <a:gd name="connsiteX60" fmla="*/ 376084 w 396648"/>
              <a:gd name="connsiteY60" fmla="*/ 413269 h 432707"/>
              <a:gd name="connsiteX61" fmla="*/ 321431 w 396648"/>
              <a:gd name="connsiteY61" fmla="*/ 432707 h 432707"/>
              <a:gd name="connsiteX62" fmla="*/ 75216 w 396648"/>
              <a:gd name="connsiteY62" fmla="*/ 432707 h 432707"/>
              <a:gd name="connsiteX63" fmla="*/ 20565 w 396648"/>
              <a:gd name="connsiteY63" fmla="*/ 413269 h 432707"/>
              <a:gd name="connsiteX64" fmla="*/ 0 w 396648"/>
              <a:gd name="connsiteY64" fmla="*/ 359744 h 432707"/>
              <a:gd name="connsiteX65" fmla="*/ 1550 w 396648"/>
              <a:gd name="connsiteY65" fmla="*/ 322840 h 432707"/>
              <a:gd name="connsiteX66" fmla="*/ 8311 w 396648"/>
              <a:gd name="connsiteY66" fmla="*/ 283964 h 432707"/>
              <a:gd name="connsiteX67" fmla="*/ 21691 w 396648"/>
              <a:gd name="connsiteY67" fmla="*/ 246637 h 432707"/>
              <a:gd name="connsiteX68" fmla="*/ 44510 w 396648"/>
              <a:gd name="connsiteY68" fmla="*/ 217621 h 432707"/>
              <a:gd name="connsiteX69" fmla="*/ 78316 w 396648"/>
              <a:gd name="connsiteY69" fmla="*/ 200578 h 432707"/>
              <a:gd name="connsiteX70" fmla="*/ 198325 w 396648"/>
              <a:gd name="connsiteY70" fmla="*/ 0 h 432707"/>
              <a:gd name="connsiteX71" fmla="*/ 274810 w 396648"/>
              <a:gd name="connsiteY71" fmla="*/ 31692 h 432707"/>
              <a:gd name="connsiteX72" fmla="*/ 306502 w 396648"/>
              <a:gd name="connsiteY72" fmla="*/ 108177 h 432707"/>
              <a:gd name="connsiteX73" fmla="*/ 274810 w 396648"/>
              <a:gd name="connsiteY73" fmla="*/ 184661 h 432707"/>
              <a:gd name="connsiteX74" fmla="*/ 198325 w 396648"/>
              <a:gd name="connsiteY74" fmla="*/ 216353 h 432707"/>
              <a:gd name="connsiteX75" fmla="*/ 121841 w 396648"/>
              <a:gd name="connsiteY75" fmla="*/ 184661 h 432707"/>
              <a:gd name="connsiteX76" fmla="*/ 90149 w 396648"/>
              <a:gd name="connsiteY76" fmla="*/ 108177 h 432707"/>
              <a:gd name="connsiteX77" fmla="*/ 121841 w 396648"/>
              <a:gd name="connsiteY77" fmla="*/ 31692 h 432707"/>
              <a:gd name="connsiteX78" fmla="*/ 198325 w 396648"/>
              <a:gd name="connsiteY78"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96648" h="432707">
                <a:moveTo>
                  <a:pt x="90148" y="324530"/>
                </a:moveTo>
                <a:cubicBezTo>
                  <a:pt x="95030" y="324530"/>
                  <a:pt x="99255" y="326315"/>
                  <a:pt x="102824" y="329883"/>
                </a:cubicBezTo>
                <a:cubicBezTo>
                  <a:pt x="106393" y="333451"/>
                  <a:pt x="108177" y="337677"/>
                  <a:pt x="108177" y="342560"/>
                </a:cubicBezTo>
                <a:cubicBezTo>
                  <a:pt x="108177" y="347443"/>
                  <a:pt x="106393" y="351668"/>
                  <a:pt x="102824" y="355237"/>
                </a:cubicBezTo>
                <a:cubicBezTo>
                  <a:pt x="99255" y="358805"/>
                  <a:pt x="95030" y="360589"/>
                  <a:pt x="90148" y="360589"/>
                </a:cubicBezTo>
                <a:cubicBezTo>
                  <a:pt x="85264" y="360589"/>
                  <a:pt x="81039" y="358805"/>
                  <a:pt x="77471" y="355237"/>
                </a:cubicBezTo>
                <a:cubicBezTo>
                  <a:pt x="73901" y="351668"/>
                  <a:pt x="72117" y="347443"/>
                  <a:pt x="72117" y="342560"/>
                </a:cubicBezTo>
                <a:cubicBezTo>
                  <a:pt x="72117" y="337677"/>
                  <a:pt x="73901" y="333451"/>
                  <a:pt x="77471" y="329883"/>
                </a:cubicBezTo>
                <a:cubicBezTo>
                  <a:pt x="81039" y="326315"/>
                  <a:pt x="85264" y="324530"/>
                  <a:pt x="90148" y="324530"/>
                </a:cubicBezTo>
                <a:close/>
                <a:moveTo>
                  <a:pt x="78316" y="200578"/>
                </a:moveTo>
                <a:cubicBezTo>
                  <a:pt x="74184" y="210344"/>
                  <a:pt x="72117" y="221612"/>
                  <a:pt x="72117" y="234383"/>
                </a:cubicBezTo>
                <a:lnTo>
                  <a:pt x="72117" y="291570"/>
                </a:lnTo>
                <a:cubicBezTo>
                  <a:pt x="61225" y="295326"/>
                  <a:pt x="52492" y="301899"/>
                  <a:pt x="45919" y="311290"/>
                </a:cubicBezTo>
                <a:cubicBezTo>
                  <a:pt x="39346" y="320680"/>
                  <a:pt x="36059" y="331103"/>
                  <a:pt x="36059" y="342560"/>
                </a:cubicBezTo>
                <a:cubicBezTo>
                  <a:pt x="36059" y="357584"/>
                  <a:pt x="41318" y="370355"/>
                  <a:pt x="51835" y="380872"/>
                </a:cubicBezTo>
                <a:cubicBezTo>
                  <a:pt x="62352" y="391390"/>
                  <a:pt x="75123" y="396648"/>
                  <a:pt x="90148" y="396648"/>
                </a:cubicBezTo>
                <a:cubicBezTo>
                  <a:pt x="105171" y="396648"/>
                  <a:pt x="117943" y="391390"/>
                  <a:pt x="128459" y="380872"/>
                </a:cubicBezTo>
                <a:cubicBezTo>
                  <a:pt x="138976" y="370355"/>
                  <a:pt x="144235" y="357584"/>
                  <a:pt x="144235" y="342560"/>
                </a:cubicBezTo>
                <a:cubicBezTo>
                  <a:pt x="144235" y="331103"/>
                  <a:pt x="140903" y="320680"/>
                  <a:pt x="134235" y="311290"/>
                </a:cubicBezTo>
                <a:cubicBezTo>
                  <a:pt x="127568" y="301899"/>
                  <a:pt x="118882" y="295326"/>
                  <a:pt x="108177" y="291570"/>
                </a:cubicBezTo>
                <a:lnTo>
                  <a:pt x="108177" y="234383"/>
                </a:lnTo>
                <a:cubicBezTo>
                  <a:pt x="108177" y="222739"/>
                  <a:pt x="110524" y="214006"/>
                  <a:pt x="115219" y="208184"/>
                </a:cubicBezTo>
                <a:cubicBezTo>
                  <a:pt x="140010" y="227716"/>
                  <a:pt x="167712" y="237482"/>
                  <a:pt x="198324" y="237482"/>
                </a:cubicBezTo>
                <a:cubicBezTo>
                  <a:pt x="228937" y="237482"/>
                  <a:pt x="256638" y="227716"/>
                  <a:pt x="281429" y="208184"/>
                </a:cubicBezTo>
                <a:cubicBezTo>
                  <a:pt x="286124" y="214006"/>
                  <a:pt x="288472" y="222739"/>
                  <a:pt x="288472" y="234383"/>
                </a:cubicBezTo>
                <a:lnTo>
                  <a:pt x="288472" y="252412"/>
                </a:lnTo>
                <a:cubicBezTo>
                  <a:pt x="268564" y="252412"/>
                  <a:pt x="251567" y="259455"/>
                  <a:pt x="237482" y="273541"/>
                </a:cubicBezTo>
                <a:cubicBezTo>
                  <a:pt x="223397" y="287626"/>
                  <a:pt x="216354" y="304623"/>
                  <a:pt x="216354" y="324530"/>
                </a:cubicBezTo>
                <a:lnTo>
                  <a:pt x="216354" y="349603"/>
                </a:lnTo>
                <a:cubicBezTo>
                  <a:pt x="210344" y="355049"/>
                  <a:pt x="207338" y="361716"/>
                  <a:pt x="207338" y="369604"/>
                </a:cubicBezTo>
                <a:cubicBezTo>
                  <a:pt x="207338" y="377116"/>
                  <a:pt x="209967" y="383502"/>
                  <a:pt x="215226" y="388760"/>
                </a:cubicBezTo>
                <a:cubicBezTo>
                  <a:pt x="220485" y="394019"/>
                  <a:pt x="226871" y="396648"/>
                  <a:pt x="234383" y="396648"/>
                </a:cubicBezTo>
                <a:cubicBezTo>
                  <a:pt x="241895" y="396648"/>
                  <a:pt x="248280" y="394019"/>
                  <a:pt x="253539" y="388760"/>
                </a:cubicBezTo>
                <a:cubicBezTo>
                  <a:pt x="258798" y="383502"/>
                  <a:pt x="261427" y="377116"/>
                  <a:pt x="261427" y="369604"/>
                </a:cubicBezTo>
                <a:cubicBezTo>
                  <a:pt x="261427" y="361716"/>
                  <a:pt x="258422" y="355049"/>
                  <a:pt x="252412" y="349603"/>
                </a:cubicBezTo>
                <a:lnTo>
                  <a:pt x="252412" y="324530"/>
                </a:lnTo>
                <a:cubicBezTo>
                  <a:pt x="252412" y="314764"/>
                  <a:pt x="255981" y="306313"/>
                  <a:pt x="263117" y="299176"/>
                </a:cubicBezTo>
                <a:cubicBezTo>
                  <a:pt x="270254" y="292040"/>
                  <a:pt x="278705" y="288471"/>
                  <a:pt x="288472" y="288471"/>
                </a:cubicBezTo>
                <a:cubicBezTo>
                  <a:pt x="298237" y="288471"/>
                  <a:pt x="306689" y="292040"/>
                  <a:pt x="313825" y="299176"/>
                </a:cubicBezTo>
                <a:cubicBezTo>
                  <a:pt x="320962" y="306313"/>
                  <a:pt x="324530" y="314764"/>
                  <a:pt x="324530" y="324530"/>
                </a:cubicBezTo>
                <a:lnTo>
                  <a:pt x="324530" y="349603"/>
                </a:lnTo>
                <a:cubicBezTo>
                  <a:pt x="318521" y="355049"/>
                  <a:pt x="315515" y="361716"/>
                  <a:pt x="315515" y="369604"/>
                </a:cubicBezTo>
                <a:cubicBezTo>
                  <a:pt x="315515" y="377116"/>
                  <a:pt x="318144" y="383502"/>
                  <a:pt x="323403" y="388760"/>
                </a:cubicBezTo>
                <a:cubicBezTo>
                  <a:pt x="328662" y="394019"/>
                  <a:pt x="335047" y="396648"/>
                  <a:pt x="342560" y="396648"/>
                </a:cubicBezTo>
                <a:cubicBezTo>
                  <a:pt x="350073" y="396648"/>
                  <a:pt x="356457" y="394019"/>
                  <a:pt x="361716" y="388760"/>
                </a:cubicBezTo>
                <a:cubicBezTo>
                  <a:pt x="366975" y="383502"/>
                  <a:pt x="369604" y="377116"/>
                  <a:pt x="369604" y="369604"/>
                </a:cubicBezTo>
                <a:cubicBezTo>
                  <a:pt x="369604" y="361716"/>
                  <a:pt x="366598" y="355049"/>
                  <a:pt x="360589" y="349603"/>
                </a:cubicBezTo>
                <a:lnTo>
                  <a:pt x="360589" y="324530"/>
                </a:lnTo>
                <a:cubicBezTo>
                  <a:pt x="360589" y="311759"/>
                  <a:pt x="357350" y="299787"/>
                  <a:pt x="350870" y="288612"/>
                </a:cubicBezTo>
                <a:cubicBezTo>
                  <a:pt x="344390" y="277438"/>
                  <a:pt x="335611" y="268658"/>
                  <a:pt x="324530" y="262272"/>
                </a:cubicBezTo>
                <a:cubicBezTo>
                  <a:pt x="324530" y="260394"/>
                  <a:pt x="324578" y="256403"/>
                  <a:pt x="324671" y="250300"/>
                </a:cubicBezTo>
                <a:cubicBezTo>
                  <a:pt x="324765" y="244196"/>
                  <a:pt x="324765" y="239688"/>
                  <a:pt x="324671" y="236778"/>
                </a:cubicBezTo>
                <a:cubicBezTo>
                  <a:pt x="324578" y="233866"/>
                  <a:pt x="324342" y="229970"/>
                  <a:pt x="323967" y="225086"/>
                </a:cubicBezTo>
                <a:cubicBezTo>
                  <a:pt x="323592" y="220204"/>
                  <a:pt x="322934" y="215790"/>
                  <a:pt x="321995" y="211846"/>
                </a:cubicBezTo>
                <a:cubicBezTo>
                  <a:pt x="321056" y="207902"/>
                  <a:pt x="319835" y="204146"/>
                  <a:pt x="318333" y="200578"/>
                </a:cubicBezTo>
                <a:cubicBezTo>
                  <a:pt x="331103" y="203395"/>
                  <a:pt x="342372" y="209076"/>
                  <a:pt x="352138" y="217621"/>
                </a:cubicBezTo>
                <a:cubicBezTo>
                  <a:pt x="361904" y="226166"/>
                  <a:pt x="369511" y="235838"/>
                  <a:pt x="374956" y="246637"/>
                </a:cubicBezTo>
                <a:cubicBezTo>
                  <a:pt x="380402" y="257436"/>
                  <a:pt x="384863" y="269878"/>
                  <a:pt x="388338" y="283964"/>
                </a:cubicBezTo>
                <a:cubicBezTo>
                  <a:pt x="391812" y="298049"/>
                  <a:pt x="394065" y="311008"/>
                  <a:pt x="395099" y="322840"/>
                </a:cubicBezTo>
                <a:cubicBezTo>
                  <a:pt x="396133" y="334672"/>
                  <a:pt x="396648" y="346973"/>
                  <a:pt x="396648" y="359744"/>
                </a:cubicBezTo>
                <a:cubicBezTo>
                  <a:pt x="396648" y="382469"/>
                  <a:pt x="389793" y="400310"/>
                  <a:pt x="376084" y="413269"/>
                </a:cubicBezTo>
                <a:cubicBezTo>
                  <a:pt x="362373" y="426228"/>
                  <a:pt x="344157" y="432707"/>
                  <a:pt x="321431" y="432707"/>
                </a:cubicBezTo>
                <a:lnTo>
                  <a:pt x="75216" y="432707"/>
                </a:lnTo>
                <a:cubicBezTo>
                  <a:pt x="52492" y="432707"/>
                  <a:pt x="34276" y="426228"/>
                  <a:pt x="20565" y="413269"/>
                </a:cubicBezTo>
                <a:cubicBezTo>
                  <a:pt x="6854" y="400310"/>
                  <a:pt x="0" y="382469"/>
                  <a:pt x="0" y="359744"/>
                </a:cubicBezTo>
                <a:cubicBezTo>
                  <a:pt x="0" y="346973"/>
                  <a:pt x="516" y="334672"/>
                  <a:pt x="1550" y="322840"/>
                </a:cubicBezTo>
                <a:cubicBezTo>
                  <a:pt x="2582" y="311008"/>
                  <a:pt x="4837" y="298049"/>
                  <a:pt x="8311" y="283964"/>
                </a:cubicBezTo>
                <a:cubicBezTo>
                  <a:pt x="11784" y="269878"/>
                  <a:pt x="16245" y="257436"/>
                  <a:pt x="21691" y="246637"/>
                </a:cubicBezTo>
                <a:cubicBezTo>
                  <a:pt x="27138" y="235838"/>
                  <a:pt x="34744" y="226166"/>
                  <a:pt x="44510" y="217621"/>
                </a:cubicBezTo>
                <a:cubicBezTo>
                  <a:pt x="54277" y="209076"/>
                  <a:pt x="65545" y="203395"/>
                  <a:pt x="78316" y="200578"/>
                </a:cubicBezTo>
                <a:close/>
                <a:moveTo>
                  <a:pt x="198325" y="0"/>
                </a:moveTo>
                <a:cubicBezTo>
                  <a:pt x="228187" y="0"/>
                  <a:pt x="253681" y="10564"/>
                  <a:pt x="274810" y="31692"/>
                </a:cubicBezTo>
                <a:cubicBezTo>
                  <a:pt x="295937" y="52821"/>
                  <a:pt x="306502" y="78315"/>
                  <a:pt x="306502" y="108177"/>
                </a:cubicBezTo>
                <a:cubicBezTo>
                  <a:pt x="306502" y="138038"/>
                  <a:pt x="295937" y="163533"/>
                  <a:pt x="274810" y="184661"/>
                </a:cubicBezTo>
                <a:cubicBezTo>
                  <a:pt x="253681" y="205789"/>
                  <a:pt x="228187" y="216353"/>
                  <a:pt x="198325" y="216353"/>
                </a:cubicBezTo>
                <a:cubicBezTo>
                  <a:pt x="168464" y="216353"/>
                  <a:pt x="142969" y="205789"/>
                  <a:pt x="121841" y="184661"/>
                </a:cubicBezTo>
                <a:cubicBezTo>
                  <a:pt x="100712" y="163533"/>
                  <a:pt x="90149" y="138038"/>
                  <a:pt x="90149" y="108177"/>
                </a:cubicBezTo>
                <a:cubicBezTo>
                  <a:pt x="90149" y="78315"/>
                  <a:pt x="100712" y="52821"/>
                  <a:pt x="121841" y="31692"/>
                </a:cubicBezTo>
                <a:cubicBezTo>
                  <a:pt x="142969" y="10564"/>
                  <a:pt x="168464" y="0"/>
                  <a:pt x="1983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fontAlgn="base">
              <a:spcBef>
                <a:spcPct val="0"/>
              </a:spcBef>
              <a:spcAft>
                <a:spcPct val="0"/>
              </a:spcAft>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391992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86367" y="1709979"/>
            <a:ext cx="3360000" cy="3360000"/>
          </a:xfrm>
          <a:prstGeom prst="rect">
            <a:avLst/>
          </a:prstGeom>
        </p:spPr>
      </p:pic>
      <p:pic>
        <p:nvPicPr>
          <p:cNvPr id="8" name="Picture 7"/>
          <p:cNvPicPr>
            <a:picLocks noChangeAspect="1"/>
          </p:cNvPicPr>
          <p:nvPr/>
        </p:nvPicPr>
        <p:blipFill>
          <a:blip r:embed="rId4"/>
          <a:stretch>
            <a:fillRect/>
          </a:stretch>
        </p:blipFill>
        <p:spPr>
          <a:xfrm>
            <a:off x="980659" y="1709979"/>
            <a:ext cx="3360000" cy="3360000"/>
          </a:xfrm>
          <a:prstGeom prst="rect">
            <a:avLst/>
          </a:prstGeom>
        </p:spPr>
      </p:pic>
      <p:grpSp>
        <p:nvGrpSpPr>
          <p:cNvPr id="13" name="Group 4"/>
          <p:cNvGrpSpPr>
            <a:grpSpLocks noChangeAspect="1"/>
          </p:cNvGrpSpPr>
          <p:nvPr/>
        </p:nvGrpSpPr>
        <p:grpSpPr bwMode="auto">
          <a:xfrm rot="8100000">
            <a:off x="3811266" y="1392095"/>
            <a:ext cx="4504495" cy="4109688"/>
            <a:chOff x="1892" y="382"/>
            <a:chExt cx="3902" cy="3560"/>
          </a:xfrm>
          <a:effectLst/>
        </p:grpSpPr>
        <p:sp>
          <p:nvSpPr>
            <p:cNvPr id="14" name="AutoShape 3"/>
            <p:cNvSpPr>
              <a:spLocks noChangeAspect="1" noChangeArrowheads="1" noTextEdit="1"/>
            </p:cNvSpPr>
            <p:nvPr/>
          </p:nvSpPr>
          <p:spPr bwMode="auto">
            <a:xfrm>
              <a:off x="1892" y="384"/>
              <a:ext cx="389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sp>
          <p:nvSpPr>
            <p:cNvPr id="15" name="Freeform 5"/>
            <p:cNvSpPr>
              <a:spLocks/>
            </p:cNvSpPr>
            <p:nvPr/>
          </p:nvSpPr>
          <p:spPr bwMode="auto">
            <a:xfrm>
              <a:off x="2067" y="382"/>
              <a:ext cx="3727" cy="2259"/>
            </a:xfrm>
            <a:custGeom>
              <a:avLst/>
              <a:gdLst>
                <a:gd name="T0" fmla="*/ 5916 w 6207"/>
                <a:gd name="T1" fmla="*/ 2844 h 3759"/>
                <a:gd name="T2" fmla="*/ 5916 w 6207"/>
                <a:gd name="T3" fmla="*/ 2844 h 3759"/>
                <a:gd name="T4" fmla="*/ 5054 w 6207"/>
                <a:gd name="T5" fmla="*/ 871 h 3759"/>
                <a:gd name="T6" fmla="*/ 2961 w 6207"/>
                <a:gd name="T7" fmla="*/ 1 h 3759"/>
                <a:gd name="T8" fmla="*/ 865 w 6207"/>
                <a:gd name="T9" fmla="*/ 864 h 3759"/>
                <a:gd name="T10" fmla="*/ 0 w 6207"/>
                <a:gd name="T11" fmla="*/ 2788 h 3759"/>
                <a:gd name="T12" fmla="*/ 625 w 6207"/>
                <a:gd name="T13" fmla="*/ 2165 h 3759"/>
                <a:gd name="T14" fmla="*/ 1260 w 6207"/>
                <a:gd name="T15" fmla="*/ 2802 h 3759"/>
                <a:gd name="T16" fmla="*/ 2959 w 6207"/>
                <a:gd name="T17" fmla="*/ 1258 h 3759"/>
                <a:gd name="T18" fmla="*/ 4657 w 6207"/>
                <a:gd name="T19" fmla="*/ 2842 h 3759"/>
                <a:gd name="T20" fmla="*/ 4374 w 6207"/>
                <a:gd name="T21" fmla="*/ 2841 h 3759"/>
                <a:gd name="T22" fmla="*/ 5289 w 6207"/>
                <a:gd name="T23" fmla="*/ 3759 h 3759"/>
                <a:gd name="T24" fmla="*/ 6207 w 6207"/>
                <a:gd name="T25" fmla="*/ 2844 h 3759"/>
                <a:gd name="T26" fmla="*/ 5916 w 6207"/>
                <a:gd name="T27" fmla="*/ 2844 h 3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9">
                  <a:moveTo>
                    <a:pt x="5916" y="2844"/>
                  </a:moveTo>
                  <a:lnTo>
                    <a:pt x="5916" y="2844"/>
                  </a:lnTo>
                  <a:cubicBezTo>
                    <a:pt x="5887" y="2099"/>
                    <a:pt x="5584" y="1402"/>
                    <a:pt x="5054" y="871"/>
                  </a:cubicBezTo>
                  <a:cubicBezTo>
                    <a:pt x="4496" y="311"/>
                    <a:pt x="3753" y="2"/>
                    <a:pt x="2961" y="1"/>
                  </a:cubicBezTo>
                  <a:cubicBezTo>
                    <a:pt x="2170" y="0"/>
                    <a:pt x="1426" y="306"/>
                    <a:pt x="865" y="864"/>
                  </a:cubicBezTo>
                  <a:cubicBezTo>
                    <a:pt x="345" y="1383"/>
                    <a:pt x="42" y="2061"/>
                    <a:pt x="0" y="2788"/>
                  </a:cubicBezTo>
                  <a:lnTo>
                    <a:pt x="625" y="2165"/>
                  </a:lnTo>
                  <a:lnTo>
                    <a:pt x="1260" y="2802"/>
                  </a:lnTo>
                  <a:cubicBezTo>
                    <a:pt x="1341" y="1936"/>
                    <a:pt x="2073" y="1256"/>
                    <a:pt x="2959" y="1258"/>
                  </a:cubicBezTo>
                  <a:cubicBezTo>
                    <a:pt x="3858" y="1259"/>
                    <a:pt x="4595" y="1959"/>
                    <a:pt x="4657" y="2842"/>
                  </a:cubicBezTo>
                  <a:lnTo>
                    <a:pt x="4374" y="2841"/>
                  </a:lnTo>
                  <a:lnTo>
                    <a:pt x="5289" y="3759"/>
                  </a:lnTo>
                  <a:lnTo>
                    <a:pt x="6207" y="2844"/>
                  </a:lnTo>
                  <a:lnTo>
                    <a:pt x="5916" y="2844"/>
                  </a:lnTo>
                  <a:close/>
                </a:path>
              </a:pathLst>
            </a:custGeom>
            <a:gradFill flip="none" rotWithShape="1">
              <a:gsLst>
                <a:gs pos="0">
                  <a:schemeClr val="accent1">
                    <a:lumMod val="20000"/>
                    <a:lumOff val="80000"/>
                  </a:schemeClr>
                </a:gs>
                <a:gs pos="100000">
                  <a:schemeClr val="accent1"/>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sp>
          <p:nvSpPr>
            <p:cNvPr id="16" name="Freeform 6"/>
            <p:cNvSpPr>
              <a:spLocks/>
            </p:cNvSpPr>
            <p:nvPr/>
          </p:nvSpPr>
          <p:spPr bwMode="auto">
            <a:xfrm>
              <a:off x="1892" y="1685"/>
              <a:ext cx="3727" cy="2257"/>
            </a:xfrm>
            <a:custGeom>
              <a:avLst/>
              <a:gdLst>
                <a:gd name="T0" fmla="*/ 5583 w 6207"/>
                <a:gd name="T1" fmla="*/ 1587 h 3756"/>
                <a:gd name="T2" fmla="*/ 5583 w 6207"/>
                <a:gd name="T3" fmla="*/ 1587 h 3756"/>
                <a:gd name="T4" fmla="*/ 4947 w 6207"/>
                <a:gd name="T5" fmla="*/ 951 h 3756"/>
                <a:gd name="T6" fmla="*/ 3249 w 6207"/>
                <a:gd name="T7" fmla="*/ 2498 h 3756"/>
                <a:gd name="T8" fmla="*/ 1549 w 6207"/>
                <a:gd name="T9" fmla="*/ 916 h 3756"/>
                <a:gd name="T10" fmla="*/ 1833 w 6207"/>
                <a:gd name="T11" fmla="*/ 916 h 3756"/>
                <a:gd name="T12" fmla="*/ 916 w 6207"/>
                <a:gd name="T13" fmla="*/ 0 h 3756"/>
                <a:gd name="T14" fmla="*/ 0 w 6207"/>
                <a:gd name="T15" fmla="*/ 916 h 3756"/>
                <a:gd name="T16" fmla="*/ 290 w 6207"/>
                <a:gd name="T17" fmla="*/ 916 h 3756"/>
                <a:gd name="T18" fmla="*/ 1155 w 6207"/>
                <a:gd name="T19" fmla="*/ 2888 h 3756"/>
                <a:gd name="T20" fmla="*/ 3249 w 6207"/>
                <a:gd name="T21" fmla="*/ 3756 h 3756"/>
                <a:gd name="T22" fmla="*/ 5344 w 6207"/>
                <a:gd name="T23" fmla="*/ 2888 h 3756"/>
                <a:gd name="T24" fmla="*/ 6207 w 6207"/>
                <a:gd name="T25" fmla="*/ 963 h 3756"/>
                <a:gd name="T26" fmla="*/ 5583 w 6207"/>
                <a:gd name="T27" fmla="*/ 1587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6">
                  <a:moveTo>
                    <a:pt x="5583" y="1587"/>
                  </a:moveTo>
                  <a:lnTo>
                    <a:pt x="5583" y="1587"/>
                  </a:lnTo>
                  <a:lnTo>
                    <a:pt x="4947" y="951"/>
                  </a:lnTo>
                  <a:cubicBezTo>
                    <a:pt x="4867" y="1817"/>
                    <a:pt x="4136" y="2498"/>
                    <a:pt x="3249" y="2498"/>
                  </a:cubicBezTo>
                  <a:cubicBezTo>
                    <a:pt x="2351" y="2498"/>
                    <a:pt x="1612" y="1799"/>
                    <a:pt x="1549" y="916"/>
                  </a:cubicBezTo>
                  <a:lnTo>
                    <a:pt x="1833" y="916"/>
                  </a:lnTo>
                  <a:lnTo>
                    <a:pt x="916" y="0"/>
                  </a:lnTo>
                  <a:lnTo>
                    <a:pt x="0" y="916"/>
                  </a:lnTo>
                  <a:lnTo>
                    <a:pt x="290" y="916"/>
                  </a:lnTo>
                  <a:cubicBezTo>
                    <a:pt x="320" y="1661"/>
                    <a:pt x="625" y="2358"/>
                    <a:pt x="1155" y="2888"/>
                  </a:cubicBezTo>
                  <a:cubicBezTo>
                    <a:pt x="1714" y="3447"/>
                    <a:pt x="2458" y="3756"/>
                    <a:pt x="3249" y="3756"/>
                  </a:cubicBezTo>
                  <a:cubicBezTo>
                    <a:pt x="4041" y="3756"/>
                    <a:pt x="4784" y="3447"/>
                    <a:pt x="5344" y="2888"/>
                  </a:cubicBezTo>
                  <a:cubicBezTo>
                    <a:pt x="5863" y="2369"/>
                    <a:pt x="6166" y="1691"/>
                    <a:pt x="6207" y="963"/>
                  </a:cubicBezTo>
                  <a:lnTo>
                    <a:pt x="5583" y="1587"/>
                  </a:lnTo>
                  <a:close/>
                </a:path>
              </a:pathLst>
            </a:custGeom>
            <a:gradFill flip="none" rotWithShape="1">
              <a:gsLst>
                <a:gs pos="0">
                  <a:schemeClr val="accent1"/>
                </a:gs>
                <a:gs pos="100000">
                  <a:schemeClr val="accent1">
                    <a:lumMod val="20000"/>
                    <a:lumOff val="80000"/>
                  </a:schemeClr>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grpSp>
      <p:pic>
        <p:nvPicPr>
          <p:cNvPr id="10" name="Picture 9"/>
          <p:cNvPicPr>
            <a:picLocks noChangeAspect="1"/>
          </p:cNvPicPr>
          <p:nvPr/>
        </p:nvPicPr>
        <p:blipFill>
          <a:blip r:embed="rId5"/>
          <a:stretch>
            <a:fillRect/>
          </a:stretch>
        </p:blipFill>
        <p:spPr>
          <a:xfrm>
            <a:off x="980659" y="5223153"/>
            <a:ext cx="3360000" cy="1167667"/>
          </a:xfrm>
          <a:prstGeom prst="rect">
            <a:avLst/>
          </a:prstGeom>
        </p:spPr>
      </p:pic>
      <p:pic>
        <p:nvPicPr>
          <p:cNvPr id="11" name="Picture 10"/>
          <p:cNvPicPr>
            <a:picLocks noChangeAspect="1"/>
          </p:cNvPicPr>
          <p:nvPr/>
        </p:nvPicPr>
        <p:blipFill>
          <a:blip r:embed="rId6"/>
          <a:stretch>
            <a:fillRect/>
          </a:stretch>
        </p:blipFill>
        <p:spPr>
          <a:xfrm>
            <a:off x="7786367" y="5390951"/>
            <a:ext cx="3360000" cy="624003"/>
          </a:xfrm>
          <a:prstGeom prst="rect">
            <a:avLst/>
          </a:prstGeom>
        </p:spPr>
      </p:pic>
      <p:pic>
        <p:nvPicPr>
          <p:cNvPr id="28" name="Picture 27">
            <a:extLst>
              <a:ext uri="{FF2B5EF4-FFF2-40B4-BE49-F238E27FC236}">
                <a16:creationId xmlns:a16="http://schemas.microsoft.com/office/drawing/2014/main" id="{088FF7EB-01A0-CB49-8114-D8D4CAAB903D}"/>
              </a:ext>
            </a:extLst>
          </p:cNvPr>
          <p:cNvPicPr>
            <a:picLocks noChangeAspect="1"/>
          </p:cNvPicPr>
          <p:nvPr/>
        </p:nvPicPr>
        <p:blipFill>
          <a:blip r:embed="rId7"/>
          <a:stretch>
            <a:fillRect/>
          </a:stretch>
        </p:blipFill>
        <p:spPr>
          <a:xfrm>
            <a:off x="5405330" y="2609928"/>
            <a:ext cx="1443073" cy="1458385"/>
          </a:xfrm>
          <a:prstGeom prst="rect">
            <a:avLst/>
          </a:prstGeom>
          <a:effectLst>
            <a:glow rad="25400">
              <a:schemeClr val="accent2"/>
            </a:glow>
          </a:effectLst>
        </p:spPr>
      </p:pic>
      <p:sp>
        <p:nvSpPr>
          <p:cNvPr id="29" name="Title 3">
            <a:extLst>
              <a:ext uri="{FF2B5EF4-FFF2-40B4-BE49-F238E27FC236}">
                <a16:creationId xmlns:a16="http://schemas.microsoft.com/office/drawing/2014/main" id="{E71FCCD9-4BB0-5D42-98DC-3A48AAE52B15}"/>
              </a:ext>
            </a:extLst>
          </p:cNvPr>
          <p:cNvSpPr>
            <a:spLocks noGrp="1"/>
          </p:cNvSpPr>
          <p:nvPr>
            <p:ph type="title"/>
          </p:nvPr>
        </p:nvSpPr>
        <p:spPr>
          <a:xfrm>
            <a:off x="478367" y="384000"/>
            <a:ext cx="11235267" cy="960000"/>
          </a:xfrm>
        </p:spPr>
        <p:txBody>
          <a:bodyPr/>
          <a:lstStyle/>
          <a:p>
            <a:r>
              <a:rPr lang="en-GB" dirty="0"/>
              <a:t> </a:t>
            </a:r>
          </a:p>
        </p:txBody>
      </p:sp>
      <p:sp>
        <p:nvSpPr>
          <p:cNvPr id="30" name="Rounded Rectangle 29">
            <a:extLst>
              <a:ext uri="{FF2B5EF4-FFF2-40B4-BE49-F238E27FC236}">
                <a16:creationId xmlns:a16="http://schemas.microsoft.com/office/drawing/2014/main" id="{82FAF2FE-E578-DF42-8453-71456A4D1A68}"/>
              </a:ext>
            </a:extLst>
          </p:cNvPr>
          <p:cNvSpPr/>
          <p:nvPr/>
        </p:nvSpPr>
        <p:spPr>
          <a:xfrm>
            <a:off x="4942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Urban </a:t>
            </a:r>
          </a:p>
          <a:p>
            <a:pPr algn="ctr" defTabSz="609570" fontAlgn="base">
              <a:spcBef>
                <a:spcPct val="0"/>
              </a:spcBef>
              <a:spcAft>
                <a:spcPct val="0"/>
              </a:spcAft>
              <a:defRPr/>
            </a:pPr>
            <a:r>
              <a:rPr lang="en-US" sz="1067" dirty="0">
                <a:solidFill>
                  <a:srgbClr val="FFFFFF"/>
                </a:solidFill>
                <a:latin typeface="Arial" panose="020B0604020202020204"/>
              </a:rPr>
              <a:t>Planning</a:t>
            </a:r>
          </a:p>
        </p:txBody>
      </p:sp>
      <p:sp>
        <p:nvSpPr>
          <p:cNvPr id="31" name="Freeform 30">
            <a:extLst>
              <a:ext uri="{FF2B5EF4-FFF2-40B4-BE49-F238E27FC236}">
                <a16:creationId xmlns:a16="http://schemas.microsoft.com/office/drawing/2014/main" id="{E258A7EC-38A0-6442-A685-036223BD080D}"/>
              </a:ext>
            </a:extLst>
          </p:cNvPr>
          <p:cNvSpPr/>
          <p:nvPr/>
        </p:nvSpPr>
        <p:spPr>
          <a:xfrm>
            <a:off x="807005" y="819223"/>
            <a:ext cx="325801" cy="414997"/>
          </a:xfrm>
          <a:custGeom>
            <a:avLst/>
            <a:gdLst>
              <a:gd name="connsiteX0" fmla="*/ 297487 w 396648"/>
              <a:gd name="connsiteY0" fmla="*/ 360589 h 504825"/>
              <a:gd name="connsiteX1" fmla="*/ 315517 w 396648"/>
              <a:gd name="connsiteY1" fmla="*/ 360589 h 504825"/>
              <a:gd name="connsiteX2" fmla="*/ 321855 w 396648"/>
              <a:gd name="connsiteY2" fmla="*/ 363266 h 504825"/>
              <a:gd name="connsiteX3" fmla="*/ 324532 w 396648"/>
              <a:gd name="connsiteY3" fmla="*/ 369604 h 504825"/>
              <a:gd name="connsiteX4" fmla="*/ 324532 w 396648"/>
              <a:gd name="connsiteY4" fmla="*/ 387634 h 504825"/>
              <a:gd name="connsiteX5" fmla="*/ 321855 w 396648"/>
              <a:gd name="connsiteY5" fmla="*/ 393972 h 504825"/>
              <a:gd name="connsiteX6" fmla="*/ 315517 w 396648"/>
              <a:gd name="connsiteY6" fmla="*/ 396648 h 504825"/>
              <a:gd name="connsiteX7" fmla="*/ 297487 w 396648"/>
              <a:gd name="connsiteY7" fmla="*/ 396648 h 504825"/>
              <a:gd name="connsiteX8" fmla="*/ 291149 w 396648"/>
              <a:gd name="connsiteY8" fmla="*/ 393972 h 504825"/>
              <a:gd name="connsiteX9" fmla="*/ 288473 w 396648"/>
              <a:gd name="connsiteY9" fmla="*/ 387634 h 504825"/>
              <a:gd name="connsiteX10" fmla="*/ 288473 w 396648"/>
              <a:gd name="connsiteY10" fmla="*/ 369604 h 504825"/>
              <a:gd name="connsiteX11" fmla="*/ 291149 w 396648"/>
              <a:gd name="connsiteY11" fmla="*/ 363266 h 504825"/>
              <a:gd name="connsiteX12" fmla="*/ 297487 w 396648"/>
              <a:gd name="connsiteY12" fmla="*/ 360589 h 504825"/>
              <a:gd name="connsiteX13" fmla="*/ 81134 w 396648"/>
              <a:gd name="connsiteY13" fmla="*/ 360589 h 504825"/>
              <a:gd name="connsiteX14" fmla="*/ 99163 w 396648"/>
              <a:gd name="connsiteY14" fmla="*/ 360589 h 504825"/>
              <a:gd name="connsiteX15" fmla="*/ 105502 w 396648"/>
              <a:gd name="connsiteY15" fmla="*/ 363266 h 504825"/>
              <a:gd name="connsiteX16" fmla="*/ 108178 w 396648"/>
              <a:gd name="connsiteY16" fmla="*/ 369604 h 504825"/>
              <a:gd name="connsiteX17" fmla="*/ 108178 w 396648"/>
              <a:gd name="connsiteY17" fmla="*/ 387634 h 504825"/>
              <a:gd name="connsiteX18" fmla="*/ 105502 w 396648"/>
              <a:gd name="connsiteY18" fmla="*/ 393972 h 504825"/>
              <a:gd name="connsiteX19" fmla="*/ 99163 w 396648"/>
              <a:gd name="connsiteY19" fmla="*/ 396648 h 504825"/>
              <a:gd name="connsiteX20" fmla="*/ 81134 w 396648"/>
              <a:gd name="connsiteY20" fmla="*/ 396648 h 504825"/>
              <a:gd name="connsiteX21" fmla="*/ 74795 w 396648"/>
              <a:gd name="connsiteY21" fmla="*/ 393972 h 504825"/>
              <a:gd name="connsiteX22" fmla="*/ 72119 w 396648"/>
              <a:gd name="connsiteY22" fmla="*/ 387634 h 504825"/>
              <a:gd name="connsiteX23" fmla="*/ 72119 w 396648"/>
              <a:gd name="connsiteY23" fmla="*/ 369604 h 504825"/>
              <a:gd name="connsiteX24" fmla="*/ 74795 w 396648"/>
              <a:gd name="connsiteY24" fmla="*/ 363266 h 504825"/>
              <a:gd name="connsiteX25" fmla="*/ 81134 w 396648"/>
              <a:gd name="connsiteY25" fmla="*/ 360589 h 504825"/>
              <a:gd name="connsiteX26" fmla="*/ 297487 w 396648"/>
              <a:gd name="connsiteY26" fmla="*/ 288471 h 504825"/>
              <a:gd name="connsiteX27" fmla="*/ 315517 w 396648"/>
              <a:gd name="connsiteY27" fmla="*/ 288471 h 504825"/>
              <a:gd name="connsiteX28" fmla="*/ 321855 w 396648"/>
              <a:gd name="connsiteY28" fmla="*/ 291148 h 504825"/>
              <a:gd name="connsiteX29" fmla="*/ 324532 w 396648"/>
              <a:gd name="connsiteY29" fmla="*/ 297486 h 504825"/>
              <a:gd name="connsiteX30" fmla="*/ 324532 w 396648"/>
              <a:gd name="connsiteY30" fmla="*/ 315516 h 504825"/>
              <a:gd name="connsiteX31" fmla="*/ 321855 w 396648"/>
              <a:gd name="connsiteY31" fmla="*/ 321854 h 504825"/>
              <a:gd name="connsiteX32" fmla="*/ 315517 w 396648"/>
              <a:gd name="connsiteY32" fmla="*/ 324530 h 504825"/>
              <a:gd name="connsiteX33" fmla="*/ 297487 w 396648"/>
              <a:gd name="connsiteY33" fmla="*/ 324530 h 504825"/>
              <a:gd name="connsiteX34" fmla="*/ 291149 w 396648"/>
              <a:gd name="connsiteY34" fmla="*/ 321854 h 504825"/>
              <a:gd name="connsiteX35" fmla="*/ 288473 w 396648"/>
              <a:gd name="connsiteY35" fmla="*/ 315516 h 504825"/>
              <a:gd name="connsiteX36" fmla="*/ 288473 w 396648"/>
              <a:gd name="connsiteY36" fmla="*/ 297486 h 504825"/>
              <a:gd name="connsiteX37" fmla="*/ 291149 w 396648"/>
              <a:gd name="connsiteY37" fmla="*/ 291148 h 504825"/>
              <a:gd name="connsiteX38" fmla="*/ 297487 w 396648"/>
              <a:gd name="connsiteY38" fmla="*/ 288471 h 504825"/>
              <a:gd name="connsiteX39" fmla="*/ 225370 w 396648"/>
              <a:gd name="connsiteY39" fmla="*/ 288471 h 504825"/>
              <a:gd name="connsiteX40" fmla="*/ 243399 w 396648"/>
              <a:gd name="connsiteY40" fmla="*/ 288471 h 504825"/>
              <a:gd name="connsiteX41" fmla="*/ 249738 w 396648"/>
              <a:gd name="connsiteY41" fmla="*/ 291148 h 504825"/>
              <a:gd name="connsiteX42" fmla="*/ 252414 w 396648"/>
              <a:gd name="connsiteY42" fmla="*/ 297486 h 504825"/>
              <a:gd name="connsiteX43" fmla="*/ 252414 w 396648"/>
              <a:gd name="connsiteY43" fmla="*/ 315516 h 504825"/>
              <a:gd name="connsiteX44" fmla="*/ 249738 w 396648"/>
              <a:gd name="connsiteY44" fmla="*/ 321854 h 504825"/>
              <a:gd name="connsiteX45" fmla="*/ 243399 w 396648"/>
              <a:gd name="connsiteY45" fmla="*/ 324530 h 504825"/>
              <a:gd name="connsiteX46" fmla="*/ 225370 w 396648"/>
              <a:gd name="connsiteY46" fmla="*/ 324530 h 504825"/>
              <a:gd name="connsiteX47" fmla="*/ 219031 w 396648"/>
              <a:gd name="connsiteY47" fmla="*/ 321854 h 504825"/>
              <a:gd name="connsiteX48" fmla="*/ 216355 w 396648"/>
              <a:gd name="connsiteY48" fmla="*/ 315516 h 504825"/>
              <a:gd name="connsiteX49" fmla="*/ 216355 w 396648"/>
              <a:gd name="connsiteY49" fmla="*/ 297486 h 504825"/>
              <a:gd name="connsiteX50" fmla="*/ 219031 w 396648"/>
              <a:gd name="connsiteY50" fmla="*/ 291148 h 504825"/>
              <a:gd name="connsiteX51" fmla="*/ 225370 w 396648"/>
              <a:gd name="connsiteY51" fmla="*/ 288471 h 504825"/>
              <a:gd name="connsiteX52" fmla="*/ 153251 w 396648"/>
              <a:gd name="connsiteY52" fmla="*/ 288471 h 504825"/>
              <a:gd name="connsiteX53" fmla="*/ 171281 w 396648"/>
              <a:gd name="connsiteY53" fmla="*/ 288471 h 504825"/>
              <a:gd name="connsiteX54" fmla="*/ 177619 w 396648"/>
              <a:gd name="connsiteY54" fmla="*/ 291148 h 504825"/>
              <a:gd name="connsiteX55" fmla="*/ 180296 w 396648"/>
              <a:gd name="connsiteY55" fmla="*/ 297486 h 504825"/>
              <a:gd name="connsiteX56" fmla="*/ 180296 w 396648"/>
              <a:gd name="connsiteY56" fmla="*/ 315516 h 504825"/>
              <a:gd name="connsiteX57" fmla="*/ 177619 w 396648"/>
              <a:gd name="connsiteY57" fmla="*/ 321854 h 504825"/>
              <a:gd name="connsiteX58" fmla="*/ 171281 w 396648"/>
              <a:gd name="connsiteY58" fmla="*/ 324530 h 504825"/>
              <a:gd name="connsiteX59" fmla="*/ 153251 w 396648"/>
              <a:gd name="connsiteY59" fmla="*/ 324530 h 504825"/>
              <a:gd name="connsiteX60" fmla="*/ 146913 w 396648"/>
              <a:gd name="connsiteY60" fmla="*/ 321854 h 504825"/>
              <a:gd name="connsiteX61" fmla="*/ 144237 w 396648"/>
              <a:gd name="connsiteY61" fmla="*/ 315516 h 504825"/>
              <a:gd name="connsiteX62" fmla="*/ 144237 w 396648"/>
              <a:gd name="connsiteY62" fmla="*/ 297486 h 504825"/>
              <a:gd name="connsiteX63" fmla="*/ 146913 w 396648"/>
              <a:gd name="connsiteY63" fmla="*/ 291148 h 504825"/>
              <a:gd name="connsiteX64" fmla="*/ 153251 w 396648"/>
              <a:gd name="connsiteY64" fmla="*/ 288471 h 504825"/>
              <a:gd name="connsiteX65" fmla="*/ 81134 w 396648"/>
              <a:gd name="connsiteY65" fmla="*/ 288471 h 504825"/>
              <a:gd name="connsiteX66" fmla="*/ 99163 w 396648"/>
              <a:gd name="connsiteY66" fmla="*/ 288471 h 504825"/>
              <a:gd name="connsiteX67" fmla="*/ 105502 w 396648"/>
              <a:gd name="connsiteY67" fmla="*/ 291148 h 504825"/>
              <a:gd name="connsiteX68" fmla="*/ 108178 w 396648"/>
              <a:gd name="connsiteY68" fmla="*/ 297486 h 504825"/>
              <a:gd name="connsiteX69" fmla="*/ 108178 w 396648"/>
              <a:gd name="connsiteY69" fmla="*/ 315516 h 504825"/>
              <a:gd name="connsiteX70" fmla="*/ 105502 w 396648"/>
              <a:gd name="connsiteY70" fmla="*/ 321854 h 504825"/>
              <a:gd name="connsiteX71" fmla="*/ 99163 w 396648"/>
              <a:gd name="connsiteY71" fmla="*/ 324530 h 504825"/>
              <a:gd name="connsiteX72" fmla="*/ 81134 w 396648"/>
              <a:gd name="connsiteY72" fmla="*/ 324530 h 504825"/>
              <a:gd name="connsiteX73" fmla="*/ 74795 w 396648"/>
              <a:gd name="connsiteY73" fmla="*/ 321854 h 504825"/>
              <a:gd name="connsiteX74" fmla="*/ 72119 w 396648"/>
              <a:gd name="connsiteY74" fmla="*/ 315516 h 504825"/>
              <a:gd name="connsiteX75" fmla="*/ 72119 w 396648"/>
              <a:gd name="connsiteY75" fmla="*/ 297486 h 504825"/>
              <a:gd name="connsiteX76" fmla="*/ 74795 w 396648"/>
              <a:gd name="connsiteY76" fmla="*/ 291148 h 504825"/>
              <a:gd name="connsiteX77" fmla="*/ 81134 w 396648"/>
              <a:gd name="connsiteY77" fmla="*/ 288471 h 504825"/>
              <a:gd name="connsiteX78" fmla="*/ 297487 w 396648"/>
              <a:gd name="connsiteY78" fmla="*/ 216353 h 504825"/>
              <a:gd name="connsiteX79" fmla="*/ 315517 w 396648"/>
              <a:gd name="connsiteY79" fmla="*/ 216353 h 504825"/>
              <a:gd name="connsiteX80" fmla="*/ 321855 w 396648"/>
              <a:gd name="connsiteY80" fmla="*/ 219029 h 504825"/>
              <a:gd name="connsiteX81" fmla="*/ 324532 w 396648"/>
              <a:gd name="connsiteY81" fmla="*/ 225367 h 504825"/>
              <a:gd name="connsiteX82" fmla="*/ 324532 w 396648"/>
              <a:gd name="connsiteY82" fmla="*/ 243397 h 504825"/>
              <a:gd name="connsiteX83" fmla="*/ 321855 w 396648"/>
              <a:gd name="connsiteY83" fmla="*/ 249735 h 504825"/>
              <a:gd name="connsiteX84" fmla="*/ 315517 w 396648"/>
              <a:gd name="connsiteY84" fmla="*/ 252411 h 504825"/>
              <a:gd name="connsiteX85" fmla="*/ 297487 w 396648"/>
              <a:gd name="connsiteY85" fmla="*/ 252411 h 504825"/>
              <a:gd name="connsiteX86" fmla="*/ 291149 w 396648"/>
              <a:gd name="connsiteY86" fmla="*/ 249735 h 504825"/>
              <a:gd name="connsiteX87" fmla="*/ 288473 w 396648"/>
              <a:gd name="connsiteY87" fmla="*/ 243397 h 504825"/>
              <a:gd name="connsiteX88" fmla="*/ 288473 w 396648"/>
              <a:gd name="connsiteY88" fmla="*/ 225367 h 504825"/>
              <a:gd name="connsiteX89" fmla="*/ 291149 w 396648"/>
              <a:gd name="connsiteY89" fmla="*/ 219029 h 504825"/>
              <a:gd name="connsiteX90" fmla="*/ 297487 w 396648"/>
              <a:gd name="connsiteY90" fmla="*/ 216353 h 504825"/>
              <a:gd name="connsiteX91" fmla="*/ 225370 w 396648"/>
              <a:gd name="connsiteY91" fmla="*/ 216353 h 504825"/>
              <a:gd name="connsiteX92" fmla="*/ 243399 w 396648"/>
              <a:gd name="connsiteY92" fmla="*/ 216353 h 504825"/>
              <a:gd name="connsiteX93" fmla="*/ 249738 w 396648"/>
              <a:gd name="connsiteY93" fmla="*/ 219029 h 504825"/>
              <a:gd name="connsiteX94" fmla="*/ 252414 w 396648"/>
              <a:gd name="connsiteY94" fmla="*/ 225367 h 504825"/>
              <a:gd name="connsiteX95" fmla="*/ 252414 w 396648"/>
              <a:gd name="connsiteY95" fmla="*/ 243397 h 504825"/>
              <a:gd name="connsiteX96" fmla="*/ 249738 w 396648"/>
              <a:gd name="connsiteY96" fmla="*/ 249735 h 504825"/>
              <a:gd name="connsiteX97" fmla="*/ 243399 w 396648"/>
              <a:gd name="connsiteY97" fmla="*/ 252411 h 504825"/>
              <a:gd name="connsiteX98" fmla="*/ 225370 w 396648"/>
              <a:gd name="connsiteY98" fmla="*/ 252411 h 504825"/>
              <a:gd name="connsiteX99" fmla="*/ 219031 w 396648"/>
              <a:gd name="connsiteY99" fmla="*/ 249735 h 504825"/>
              <a:gd name="connsiteX100" fmla="*/ 216355 w 396648"/>
              <a:gd name="connsiteY100" fmla="*/ 243397 h 504825"/>
              <a:gd name="connsiteX101" fmla="*/ 216355 w 396648"/>
              <a:gd name="connsiteY101" fmla="*/ 225367 h 504825"/>
              <a:gd name="connsiteX102" fmla="*/ 219031 w 396648"/>
              <a:gd name="connsiteY102" fmla="*/ 219029 h 504825"/>
              <a:gd name="connsiteX103" fmla="*/ 225370 w 396648"/>
              <a:gd name="connsiteY103" fmla="*/ 216353 h 504825"/>
              <a:gd name="connsiteX104" fmla="*/ 153251 w 396648"/>
              <a:gd name="connsiteY104" fmla="*/ 216353 h 504825"/>
              <a:gd name="connsiteX105" fmla="*/ 171281 w 396648"/>
              <a:gd name="connsiteY105" fmla="*/ 216353 h 504825"/>
              <a:gd name="connsiteX106" fmla="*/ 177619 w 396648"/>
              <a:gd name="connsiteY106" fmla="*/ 219029 h 504825"/>
              <a:gd name="connsiteX107" fmla="*/ 180296 w 396648"/>
              <a:gd name="connsiteY107" fmla="*/ 225367 h 504825"/>
              <a:gd name="connsiteX108" fmla="*/ 180296 w 396648"/>
              <a:gd name="connsiteY108" fmla="*/ 243397 h 504825"/>
              <a:gd name="connsiteX109" fmla="*/ 177619 w 396648"/>
              <a:gd name="connsiteY109" fmla="*/ 249735 h 504825"/>
              <a:gd name="connsiteX110" fmla="*/ 171281 w 396648"/>
              <a:gd name="connsiteY110" fmla="*/ 252411 h 504825"/>
              <a:gd name="connsiteX111" fmla="*/ 153251 w 396648"/>
              <a:gd name="connsiteY111" fmla="*/ 252411 h 504825"/>
              <a:gd name="connsiteX112" fmla="*/ 146913 w 396648"/>
              <a:gd name="connsiteY112" fmla="*/ 249735 h 504825"/>
              <a:gd name="connsiteX113" fmla="*/ 144237 w 396648"/>
              <a:gd name="connsiteY113" fmla="*/ 243397 h 504825"/>
              <a:gd name="connsiteX114" fmla="*/ 144237 w 396648"/>
              <a:gd name="connsiteY114" fmla="*/ 225367 h 504825"/>
              <a:gd name="connsiteX115" fmla="*/ 146913 w 396648"/>
              <a:gd name="connsiteY115" fmla="*/ 219029 h 504825"/>
              <a:gd name="connsiteX116" fmla="*/ 153251 w 396648"/>
              <a:gd name="connsiteY116" fmla="*/ 216353 h 504825"/>
              <a:gd name="connsiteX117" fmla="*/ 81134 w 396648"/>
              <a:gd name="connsiteY117" fmla="*/ 216353 h 504825"/>
              <a:gd name="connsiteX118" fmla="*/ 99163 w 396648"/>
              <a:gd name="connsiteY118" fmla="*/ 216353 h 504825"/>
              <a:gd name="connsiteX119" fmla="*/ 105502 w 396648"/>
              <a:gd name="connsiteY119" fmla="*/ 219029 h 504825"/>
              <a:gd name="connsiteX120" fmla="*/ 108178 w 396648"/>
              <a:gd name="connsiteY120" fmla="*/ 225367 h 504825"/>
              <a:gd name="connsiteX121" fmla="*/ 108178 w 396648"/>
              <a:gd name="connsiteY121" fmla="*/ 243397 h 504825"/>
              <a:gd name="connsiteX122" fmla="*/ 105502 w 396648"/>
              <a:gd name="connsiteY122" fmla="*/ 249735 h 504825"/>
              <a:gd name="connsiteX123" fmla="*/ 99163 w 396648"/>
              <a:gd name="connsiteY123" fmla="*/ 252411 h 504825"/>
              <a:gd name="connsiteX124" fmla="*/ 81134 w 396648"/>
              <a:gd name="connsiteY124" fmla="*/ 252411 h 504825"/>
              <a:gd name="connsiteX125" fmla="*/ 74795 w 396648"/>
              <a:gd name="connsiteY125" fmla="*/ 249735 h 504825"/>
              <a:gd name="connsiteX126" fmla="*/ 72119 w 396648"/>
              <a:gd name="connsiteY126" fmla="*/ 243397 h 504825"/>
              <a:gd name="connsiteX127" fmla="*/ 72119 w 396648"/>
              <a:gd name="connsiteY127" fmla="*/ 225367 h 504825"/>
              <a:gd name="connsiteX128" fmla="*/ 74795 w 396648"/>
              <a:gd name="connsiteY128" fmla="*/ 219029 h 504825"/>
              <a:gd name="connsiteX129" fmla="*/ 81134 w 396648"/>
              <a:gd name="connsiteY129" fmla="*/ 216353 h 504825"/>
              <a:gd name="connsiteX130" fmla="*/ 297487 w 396648"/>
              <a:gd name="connsiteY130" fmla="*/ 144236 h 504825"/>
              <a:gd name="connsiteX131" fmla="*/ 315517 w 396648"/>
              <a:gd name="connsiteY131" fmla="*/ 144236 h 504825"/>
              <a:gd name="connsiteX132" fmla="*/ 321855 w 396648"/>
              <a:gd name="connsiteY132" fmla="*/ 146912 h 504825"/>
              <a:gd name="connsiteX133" fmla="*/ 324532 w 396648"/>
              <a:gd name="connsiteY133" fmla="*/ 153251 h 504825"/>
              <a:gd name="connsiteX134" fmla="*/ 324532 w 396648"/>
              <a:gd name="connsiteY134" fmla="*/ 171280 h 504825"/>
              <a:gd name="connsiteX135" fmla="*/ 321855 w 396648"/>
              <a:gd name="connsiteY135" fmla="*/ 177619 h 504825"/>
              <a:gd name="connsiteX136" fmla="*/ 315517 w 396648"/>
              <a:gd name="connsiteY136" fmla="*/ 180295 h 504825"/>
              <a:gd name="connsiteX137" fmla="*/ 297487 w 396648"/>
              <a:gd name="connsiteY137" fmla="*/ 180295 h 504825"/>
              <a:gd name="connsiteX138" fmla="*/ 291149 w 396648"/>
              <a:gd name="connsiteY138" fmla="*/ 177619 h 504825"/>
              <a:gd name="connsiteX139" fmla="*/ 288473 w 396648"/>
              <a:gd name="connsiteY139" fmla="*/ 171280 h 504825"/>
              <a:gd name="connsiteX140" fmla="*/ 288473 w 396648"/>
              <a:gd name="connsiteY140" fmla="*/ 153251 h 504825"/>
              <a:gd name="connsiteX141" fmla="*/ 291149 w 396648"/>
              <a:gd name="connsiteY141" fmla="*/ 146912 h 504825"/>
              <a:gd name="connsiteX142" fmla="*/ 297487 w 396648"/>
              <a:gd name="connsiteY142" fmla="*/ 144236 h 504825"/>
              <a:gd name="connsiteX143" fmla="*/ 225370 w 396648"/>
              <a:gd name="connsiteY143" fmla="*/ 144236 h 504825"/>
              <a:gd name="connsiteX144" fmla="*/ 243399 w 396648"/>
              <a:gd name="connsiteY144" fmla="*/ 144236 h 504825"/>
              <a:gd name="connsiteX145" fmla="*/ 249738 w 396648"/>
              <a:gd name="connsiteY145" fmla="*/ 146912 h 504825"/>
              <a:gd name="connsiteX146" fmla="*/ 252414 w 396648"/>
              <a:gd name="connsiteY146" fmla="*/ 153251 h 504825"/>
              <a:gd name="connsiteX147" fmla="*/ 252414 w 396648"/>
              <a:gd name="connsiteY147" fmla="*/ 171280 h 504825"/>
              <a:gd name="connsiteX148" fmla="*/ 249738 w 396648"/>
              <a:gd name="connsiteY148" fmla="*/ 177619 h 504825"/>
              <a:gd name="connsiteX149" fmla="*/ 243399 w 396648"/>
              <a:gd name="connsiteY149" fmla="*/ 180295 h 504825"/>
              <a:gd name="connsiteX150" fmla="*/ 225370 w 396648"/>
              <a:gd name="connsiteY150" fmla="*/ 180295 h 504825"/>
              <a:gd name="connsiteX151" fmla="*/ 219031 w 396648"/>
              <a:gd name="connsiteY151" fmla="*/ 177619 h 504825"/>
              <a:gd name="connsiteX152" fmla="*/ 216355 w 396648"/>
              <a:gd name="connsiteY152" fmla="*/ 171280 h 504825"/>
              <a:gd name="connsiteX153" fmla="*/ 216355 w 396648"/>
              <a:gd name="connsiteY153" fmla="*/ 153251 h 504825"/>
              <a:gd name="connsiteX154" fmla="*/ 219031 w 396648"/>
              <a:gd name="connsiteY154" fmla="*/ 146912 h 504825"/>
              <a:gd name="connsiteX155" fmla="*/ 225370 w 396648"/>
              <a:gd name="connsiteY155" fmla="*/ 144236 h 504825"/>
              <a:gd name="connsiteX156" fmla="*/ 153251 w 396648"/>
              <a:gd name="connsiteY156" fmla="*/ 144236 h 504825"/>
              <a:gd name="connsiteX157" fmla="*/ 171281 w 396648"/>
              <a:gd name="connsiteY157" fmla="*/ 144236 h 504825"/>
              <a:gd name="connsiteX158" fmla="*/ 177619 w 396648"/>
              <a:gd name="connsiteY158" fmla="*/ 146912 h 504825"/>
              <a:gd name="connsiteX159" fmla="*/ 180296 w 396648"/>
              <a:gd name="connsiteY159" fmla="*/ 153251 h 504825"/>
              <a:gd name="connsiteX160" fmla="*/ 180296 w 396648"/>
              <a:gd name="connsiteY160" fmla="*/ 171280 h 504825"/>
              <a:gd name="connsiteX161" fmla="*/ 177619 w 396648"/>
              <a:gd name="connsiteY161" fmla="*/ 177619 h 504825"/>
              <a:gd name="connsiteX162" fmla="*/ 171281 w 396648"/>
              <a:gd name="connsiteY162" fmla="*/ 180295 h 504825"/>
              <a:gd name="connsiteX163" fmla="*/ 153251 w 396648"/>
              <a:gd name="connsiteY163" fmla="*/ 180295 h 504825"/>
              <a:gd name="connsiteX164" fmla="*/ 146913 w 396648"/>
              <a:gd name="connsiteY164" fmla="*/ 177619 h 504825"/>
              <a:gd name="connsiteX165" fmla="*/ 144237 w 396648"/>
              <a:gd name="connsiteY165" fmla="*/ 171280 h 504825"/>
              <a:gd name="connsiteX166" fmla="*/ 144237 w 396648"/>
              <a:gd name="connsiteY166" fmla="*/ 153251 h 504825"/>
              <a:gd name="connsiteX167" fmla="*/ 146913 w 396648"/>
              <a:gd name="connsiteY167" fmla="*/ 146912 h 504825"/>
              <a:gd name="connsiteX168" fmla="*/ 153251 w 396648"/>
              <a:gd name="connsiteY168" fmla="*/ 144236 h 504825"/>
              <a:gd name="connsiteX169" fmla="*/ 81134 w 396648"/>
              <a:gd name="connsiteY169" fmla="*/ 144236 h 504825"/>
              <a:gd name="connsiteX170" fmla="*/ 99163 w 396648"/>
              <a:gd name="connsiteY170" fmla="*/ 144236 h 504825"/>
              <a:gd name="connsiteX171" fmla="*/ 105502 w 396648"/>
              <a:gd name="connsiteY171" fmla="*/ 146912 h 504825"/>
              <a:gd name="connsiteX172" fmla="*/ 108178 w 396648"/>
              <a:gd name="connsiteY172" fmla="*/ 153251 h 504825"/>
              <a:gd name="connsiteX173" fmla="*/ 108178 w 396648"/>
              <a:gd name="connsiteY173" fmla="*/ 171280 h 504825"/>
              <a:gd name="connsiteX174" fmla="*/ 105502 w 396648"/>
              <a:gd name="connsiteY174" fmla="*/ 177619 h 504825"/>
              <a:gd name="connsiteX175" fmla="*/ 99163 w 396648"/>
              <a:gd name="connsiteY175" fmla="*/ 180295 h 504825"/>
              <a:gd name="connsiteX176" fmla="*/ 81134 w 396648"/>
              <a:gd name="connsiteY176" fmla="*/ 180295 h 504825"/>
              <a:gd name="connsiteX177" fmla="*/ 74795 w 396648"/>
              <a:gd name="connsiteY177" fmla="*/ 177619 h 504825"/>
              <a:gd name="connsiteX178" fmla="*/ 72119 w 396648"/>
              <a:gd name="connsiteY178" fmla="*/ 171280 h 504825"/>
              <a:gd name="connsiteX179" fmla="*/ 72119 w 396648"/>
              <a:gd name="connsiteY179" fmla="*/ 153251 h 504825"/>
              <a:gd name="connsiteX180" fmla="*/ 74795 w 396648"/>
              <a:gd name="connsiteY180" fmla="*/ 146912 h 504825"/>
              <a:gd name="connsiteX181" fmla="*/ 81134 w 396648"/>
              <a:gd name="connsiteY181" fmla="*/ 144236 h 504825"/>
              <a:gd name="connsiteX182" fmla="*/ 297487 w 396648"/>
              <a:gd name="connsiteY182" fmla="*/ 72118 h 504825"/>
              <a:gd name="connsiteX183" fmla="*/ 315517 w 396648"/>
              <a:gd name="connsiteY183" fmla="*/ 72118 h 504825"/>
              <a:gd name="connsiteX184" fmla="*/ 321855 w 396648"/>
              <a:gd name="connsiteY184" fmla="*/ 74794 h 504825"/>
              <a:gd name="connsiteX185" fmla="*/ 324532 w 396648"/>
              <a:gd name="connsiteY185" fmla="*/ 81133 h 504825"/>
              <a:gd name="connsiteX186" fmla="*/ 324532 w 396648"/>
              <a:gd name="connsiteY186" fmla="*/ 99162 h 504825"/>
              <a:gd name="connsiteX187" fmla="*/ 321855 w 396648"/>
              <a:gd name="connsiteY187" fmla="*/ 105501 h 504825"/>
              <a:gd name="connsiteX188" fmla="*/ 315517 w 396648"/>
              <a:gd name="connsiteY188" fmla="*/ 108177 h 504825"/>
              <a:gd name="connsiteX189" fmla="*/ 297487 w 396648"/>
              <a:gd name="connsiteY189" fmla="*/ 108177 h 504825"/>
              <a:gd name="connsiteX190" fmla="*/ 291149 w 396648"/>
              <a:gd name="connsiteY190" fmla="*/ 105501 h 504825"/>
              <a:gd name="connsiteX191" fmla="*/ 288473 w 396648"/>
              <a:gd name="connsiteY191" fmla="*/ 99162 h 504825"/>
              <a:gd name="connsiteX192" fmla="*/ 288473 w 396648"/>
              <a:gd name="connsiteY192" fmla="*/ 81133 h 504825"/>
              <a:gd name="connsiteX193" fmla="*/ 291149 w 396648"/>
              <a:gd name="connsiteY193" fmla="*/ 74794 h 504825"/>
              <a:gd name="connsiteX194" fmla="*/ 297487 w 396648"/>
              <a:gd name="connsiteY194" fmla="*/ 72118 h 504825"/>
              <a:gd name="connsiteX195" fmla="*/ 225370 w 396648"/>
              <a:gd name="connsiteY195" fmla="*/ 72118 h 504825"/>
              <a:gd name="connsiteX196" fmla="*/ 243399 w 396648"/>
              <a:gd name="connsiteY196" fmla="*/ 72118 h 504825"/>
              <a:gd name="connsiteX197" fmla="*/ 249738 w 396648"/>
              <a:gd name="connsiteY197" fmla="*/ 74794 h 504825"/>
              <a:gd name="connsiteX198" fmla="*/ 252414 w 396648"/>
              <a:gd name="connsiteY198" fmla="*/ 81133 h 504825"/>
              <a:gd name="connsiteX199" fmla="*/ 252414 w 396648"/>
              <a:gd name="connsiteY199" fmla="*/ 99162 h 504825"/>
              <a:gd name="connsiteX200" fmla="*/ 249738 w 396648"/>
              <a:gd name="connsiteY200" fmla="*/ 105501 h 504825"/>
              <a:gd name="connsiteX201" fmla="*/ 243399 w 396648"/>
              <a:gd name="connsiteY201" fmla="*/ 108177 h 504825"/>
              <a:gd name="connsiteX202" fmla="*/ 225370 w 396648"/>
              <a:gd name="connsiteY202" fmla="*/ 108177 h 504825"/>
              <a:gd name="connsiteX203" fmla="*/ 219031 w 396648"/>
              <a:gd name="connsiteY203" fmla="*/ 105501 h 504825"/>
              <a:gd name="connsiteX204" fmla="*/ 216355 w 396648"/>
              <a:gd name="connsiteY204" fmla="*/ 99162 h 504825"/>
              <a:gd name="connsiteX205" fmla="*/ 216355 w 396648"/>
              <a:gd name="connsiteY205" fmla="*/ 81133 h 504825"/>
              <a:gd name="connsiteX206" fmla="*/ 219031 w 396648"/>
              <a:gd name="connsiteY206" fmla="*/ 74794 h 504825"/>
              <a:gd name="connsiteX207" fmla="*/ 225370 w 396648"/>
              <a:gd name="connsiteY207" fmla="*/ 72118 h 504825"/>
              <a:gd name="connsiteX208" fmla="*/ 153251 w 396648"/>
              <a:gd name="connsiteY208" fmla="*/ 72118 h 504825"/>
              <a:gd name="connsiteX209" fmla="*/ 171281 w 396648"/>
              <a:gd name="connsiteY209" fmla="*/ 72118 h 504825"/>
              <a:gd name="connsiteX210" fmla="*/ 177619 w 396648"/>
              <a:gd name="connsiteY210" fmla="*/ 74794 h 504825"/>
              <a:gd name="connsiteX211" fmla="*/ 180296 w 396648"/>
              <a:gd name="connsiteY211" fmla="*/ 81133 h 504825"/>
              <a:gd name="connsiteX212" fmla="*/ 180296 w 396648"/>
              <a:gd name="connsiteY212" fmla="*/ 99162 h 504825"/>
              <a:gd name="connsiteX213" fmla="*/ 177619 w 396648"/>
              <a:gd name="connsiteY213" fmla="*/ 105501 h 504825"/>
              <a:gd name="connsiteX214" fmla="*/ 171281 w 396648"/>
              <a:gd name="connsiteY214" fmla="*/ 108177 h 504825"/>
              <a:gd name="connsiteX215" fmla="*/ 153251 w 396648"/>
              <a:gd name="connsiteY215" fmla="*/ 108177 h 504825"/>
              <a:gd name="connsiteX216" fmla="*/ 146913 w 396648"/>
              <a:gd name="connsiteY216" fmla="*/ 105501 h 504825"/>
              <a:gd name="connsiteX217" fmla="*/ 144237 w 396648"/>
              <a:gd name="connsiteY217" fmla="*/ 99162 h 504825"/>
              <a:gd name="connsiteX218" fmla="*/ 144237 w 396648"/>
              <a:gd name="connsiteY218" fmla="*/ 81133 h 504825"/>
              <a:gd name="connsiteX219" fmla="*/ 146913 w 396648"/>
              <a:gd name="connsiteY219" fmla="*/ 74794 h 504825"/>
              <a:gd name="connsiteX220" fmla="*/ 153251 w 396648"/>
              <a:gd name="connsiteY220" fmla="*/ 72118 h 504825"/>
              <a:gd name="connsiteX221" fmla="*/ 81134 w 396648"/>
              <a:gd name="connsiteY221" fmla="*/ 72118 h 504825"/>
              <a:gd name="connsiteX222" fmla="*/ 99163 w 396648"/>
              <a:gd name="connsiteY222" fmla="*/ 72118 h 504825"/>
              <a:gd name="connsiteX223" fmla="*/ 105502 w 396648"/>
              <a:gd name="connsiteY223" fmla="*/ 74794 h 504825"/>
              <a:gd name="connsiteX224" fmla="*/ 108178 w 396648"/>
              <a:gd name="connsiteY224" fmla="*/ 81133 h 504825"/>
              <a:gd name="connsiteX225" fmla="*/ 108178 w 396648"/>
              <a:gd name="connsiteY225" fmla="*/ 99162 h 504825"/>
              <a:gd name="connsiteX226" fmla="*/ 105502 w 396648"/>
              <a:gd name="connsiteY226" fmla="*/ 105501 h 504825"/>
              <a:gd name="connsiteX227" fmla="*/ 99163 w 396648"/>
              <a:gd name="connsiteY227" fmla="*/ 108177 h 504825"/>
              <a:gd name="connsiteX228" fmla="*/ 81134 w 396648"/>
              <a:gd name="connsiteY228" fmla="*/ 108177 h 504825"/>
              <a:gd name="connsiteX229" fmla="*/ 74795 w 396648"/>
              <a:gd name="connsiteY229" fmla="*/ 105501 h 504825"/>
              <a:gd name="connsiteX230" fmla="*/ 72119 w 396648"/>
              <a:gd name="connsiteY230" fmla="*/ 99162 h 504825"/>
              <a:gd name="connsiteX231" fmla="*/ 72119 w 396648"/>
              <a:gd name="connsiteY231" fmla="*/ 81133 h 504825"/>
              <a:gd name="connsiteX232" fmla="*/ 74795 w 396648"/>
              <a:gd name="connsiteY232" fmla="*/ 74794 h 504825"/>
              <a:gd name="connsiteX233" fmla="*/ 81134 w 396648"/>
              <a:gd name="connsiteY233" fmla="*/ 72118 h 504825"/>
              <a:gd name="connsiteX234" fmla="*/ 36059 w 396648"/>
              <a:gd name="connsiteY234" fmla="*/ 36059 h 504825"/>
              <a:gd name="connsiteX235" fmla="*/ 36059 w 396648"/>
              <a:gd name="connsiteY235" fmla="*/ 468766 h 504825"/>
              <a:gd name="connsiteX236" fmla="*/ 144236 w 396648"/>
              <a:gd name="connsiteY236" fmla="*/ 468766 h 504825"/>
              <a:gd name="connsiteX237" fmla="*/ 144236 w 396648"/>
              <a:gd name="connsiteY237" fmla="*/ 405663 h 504825"/>
              <a:gd name="connsiteX238" fmla="*/ 146912 w 396648"/>
              <a:gd name="connsiteY238" fmla="*/ 399324 h 504825"/>
              <a:gd name="connsiteX239" fmla="*/ 153250 w 396648"/>
              <a:gd name="connsiteY239" fmla="*/ 396648 h 504825"/>
              <a:gd name="connsiteX240" fmla="*/ 243398 w 396648"/>
              <a:gd name="connsiteY240" fmla="*/ 396648 h 504825"/>
              <a:gd name="connsiteX241" fmla="*/ 249737 w 396648"/>
              <a:gd name="connsiteY241" fmla="*/ 399324 h 504825"/>
              <a:gd name="connsiteX242" fmla="*/ 252413 w 396648"/>
              <a:gd name="connsiteY242" fmla="*/ 405663 h 504825"/>
              <a:gd name="connsiteX243" fmla="*/ 252413 w 396648"/>
              <a:gd name="connsiteY243" fmla="*/ 468766 h 504825"/>
              <a:gd name="connsiteX244" fmla="*/ 360590 w 396648"/>
              <a:gd name="connsiteY244" fmla="*/ 468766 h 504825"/>
              <a:gd name="connsiteX245" fmla="*/ 360590 w 396648"/>
              <a:gd name="connsiteY245" fmla="*/ 36059 h 504825"/>
              <a:gd name="connsiteX246" fmla="*/ 18030 w 396648"/>
              <a:gd name="connsiteY246" fmla="*/ 0 h 504825"/>
              <a:gd name="connsiteX247" fmla="*/ 378619 w 396648"/>
              <a:gd name="connsiteY247" fmla="*/ 0 h 504825"/>
              <a:gd name="connsiteX248" fmla="*/ 391296 w 396648"/>
              <a:gd name="connsiteY248" fmla="*/ 5353 h 504825"/>
              <a:gd name="connsiteX249" fmla="*/ 396648 w 396648"/>
              <a:gd name="connsiteY249" fmla="*/ 18029 h 504825"/>
              <a:gd name="connsiteX250" fmla="*/ 396648 w 396648"/>
              <a:gd name="connsiteY250" fmla="*/ 486796 h 504825"/>
              <a:gd name="connsiteX251" fmla="*/ 391296 w 396648"/>
              <a:gd name="connsiteY251" fmla="*/ 499473 h 504825"/>
              <a:gd name="connsiteX252" fmla="*/ 378619 w 396648"/>
              <a:gd name="connsiteY252" fmla="*/ 504825 h 504825"/>
              <a:gd name="connsiteX253" fmla="*/ 18030 w 396648"/>
              <a:gd name="connsiteY253" fmla="*/ 504825 h 504825"/>
              <a:gd name="connsiteX254" fmla="*/ 5352 w 396648"/>
              <a:gd name="connsiteY254" fmla="*/ 499473 h 504825"/>
              <a:gd name="connsiteX255" fmla="*/ 0 w 396648"/>
              <a:gd name="connsiteY255" fmla="*/ 486796 h 504825"/>
              <a:gd name="connsiteX256" fmla="*/ 0 w 396648"/>
              <a:gd name="connsiteY256" fmla="*/ 18029 h 504825"/>
              <a:gd name="connsiteX257" fmla="*/ 5352 w 396648"/>
              <a:gd name="connsiteY257" fmla="*/ 5353 h 504825"/>
              <a:gd name="connsiteX258" fmla="*/ 18030 w 396648"/>
              <a:gd name="connsiteY25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396648" h="504825">
                <a:moveTo>
                  <a:pt x="297487" y="360589"/>
                </a:moveTo>
                <a:lnTo>
                  <a:pt x="315517" y="360589"/>
                </a:lnTo>
                <a:cubicBezTo>
                  <a:pt x="317958" y="360589"/>
                  <a:pt x="320072" y="361481"/>
                  <a:pt x="321855" y="363266"/>
                </a:cubicBezTo>
                <a:cubicBezTo>
                  <a:pt x="323640" y="365050"/>
                  <a:pt x="324532" y="367162"/>
                  <a:pt x="324532" y="369604"/>
                </a:cubicBezTo>
                <a:lnTo>
                  <a:pt x="324532" y="387634"/>
                </a:lnTo>
                <a:cubicBezTo>
                  <a:pt x="324532" y="390075"/>
                  <a:pt x="323640" y="392188"/>
                  <a:pt x="321855" y="393972"/>
                </a:cubicBezTo>
                <a:cubicBezTo>
                  <a:pt x="320072" y="395756"/>
                  <a:pt x="317958" y="396648"/>
                  <a:pt x="315517" y="396648"/>
                </a:cubicBezTo>
                <a:lnTo>
                  <a:pt x="297487" y="396648"/>
                </a:lnTo>
                <a:cubicBezTo>
                  <a:pt x="295046" y="396648"/>
                  <a:pt x="292933" y="395756"/>
                  <a:pt x="291149" y="393972"/>
                </a:cubicBezTo>
                <a:cubicBezTo>
                  <a:pt x="289365" y="392188"/>
                  <a:pt x="288473" y="390075"/>
                  <a:pt x="288473" y="387634"/>
                </a:cubicBezTo>
                <a:lnTo>
                  <a:pt x="288473" y="369604"/>
                </a:lnTo>
                <a:cubicBezTo>
                  <a:pt x="288473" y="367162"/>
                  <a:pt x="289365" y="365050"/>
                  <a:pt x="291149" y="363266"/>
                </a:cubicBezTo>
                <a:cubicBezTo>
                  <a:pt x="292933" y="361481"/>
                  <a:pt x="295046" y="360589"/>
                  <a:pt x="297487" y="360589"/>
                </a:cubicBezTo>
                <a:close/>
                <a:moveTo>
                  <a:pt x="81134" y="360589"/>
                </a:moveTo>
                <a:lnTo>
                  <a:pt x="99163" y="360589"/>
                </a:lnTo>
                <a:cubicBezTo>
                  <a:pt x="101605" y="360589"/>
                  <a:pt x="103718" y="361481"/>
                  <a:pt x="105502" y="363266"/>
                </a:cubicBezTo>
                <a:cubicBezTo>
                  <a:pt x="107286" y="365050"/>
                  <a:pt x="108178" y="367162"/>
                  <a:pt x="108178" y="369604"/>
                </a:cubicBezTo>
                <a:lnTo>
                  <a:pt x="108178" y="387634"/>
                </a:lnTo>
                <a:cubicBezTo>
                  <a:pt x="108178" y="390075"/>
                  <a:pt x="107286" y="392188"/>
                  <a:pt x="105502" y="393972"/>
                </a:cubicBezTo>
                <a:cubicBezTo>
                  <a:pt x="103718" y="395756"/>
                  <a:pt x="101605" y="396648"/>
                  <a:pt x="99163" y="396648"/>
                </a:cubicBezTo>
                <a:lnTo>
                  <a:pt x="81134" y="396648"/>
                </a:lnTo>
                <a:cubicBezTo>
                  <a:pt x="78693" y="396648"/>
                  <a:pt x="76580" y="395756"/>
                  <a:pt x="74795" y="393972"/>
                </a:cubicBezTo>
                <a:cubicBezTo>
                  <a:pt x="73011" y="392188"/>
                  <a:pt x="72119" y="390075"/>
                  <a:pt x="72119" y="387634"/>
                </a:cubicBezTo>
                <a:lnTo>
                  <a:pt x="72119" y="369604"/>
                </a:lnTo>
                <a:cubicBezTo>
                  <a:pt x="72119" y="367162"/>
                  <a:pt x="73011" y="365050"/>
                  <a:pt x="74795" y="363266"/>
                </a:cubicBezTo>
                <a:cubicBezTo>
                  <a:pt x="76580" y="361481"/>
                  <a:pt x="78693" y="360589"/>
                  <a:pt x="81134" y="360589"/>
                </a:cubicBezTo>
                <a:close/>
                <a:moveTo>
                  <a:pt x="297487" y="288471"/>
                </a:moveTo>
                <a:lnTo>
                  <a:pt x="315517" y="288471"/>
                </a:lnTo>
                <a:cubicBezTo>
                  <a:pt x="317958" y="288471"/>
                  <a:pt x="320072" y="289363"/>
                  <a:pt x="321855" y="291148"/>
                </a:cubicBezTo>
                <a:cubicBezTo>
                  <a:pt x="323640" y="292932"/>
                  <a:pt x="324532" y="295045"/>
                  <a:pt x="324532" y="297486"/>
                </a:cubicBezTo>
                <a:lnTo>
                  <a:pt x="324532" y="315516"/>
                </a:lnTo>
                <a:cubicBezTo>
                  <a:pt x="324532" y="317957"/>
                  <a:pt x="323640" y="320070"/>
                  <a:pt x="321855" y="321854"/>
                </a:cubicBezTo>
                <a:cubicBezTo>
                  <a:pt x="320072" y="323638"/>
                  <a:pt x="317958" y="324530"/>
                  <a:pt x="315517" y="324530"/>
                </a:cubicBezTo>
                <a:lnTo>
                  <a:pt x="297487" y="324530"/>
                </a:lnTo>
                <a:cubicBezTo>
                  <a:pt x="295046" y="324530"/>
                  <a:pt x="292933" y="323638"/>
                  <a:pt x="291149" y="321854"/>
                </a:cubicBezTo>
                <a:cubicBezTo>
                  <a:pt x="289365" y="320070"/>
                  <a:pt x="288473" y="317957"/>
                  <a:pt x="288473" y="315516"/>
                </a:cubicBezTo>
                <a:lnTo>
                  <a:pt x="288473" y="297486"/>
                </a:lnTo>
                <a:cubicBezTo>
                  <a:pt x="288473" y="295045"/>
                  <a:pt x="289365" y="292932"/>
                  <a:pt x="291149" y="291148"/>
                </a:cubicBezTo>
                <a:cubicBezTo>
                  <a:pt x="292933" y="289363"/>
                  <a:pt x="295046" y="288471"/>
                  <a:pt x="297487" y="288471"/>
                </a:cubicBezTo>
                <a:close/>
                <a:moveTo>
                  <a:pt x="225370" y="288471"/>
                </a:moveTo>
                <a:lnTo>
                  <a:pt x="243399" y="288471"/>
                </a:lnTo>
                <a:cubicBezTo>
                  <a:pt x="245841" y="288471"/>
                  <a:pt x="247953" y="289363"/>
                  <a:pt x="249738" y="291148"/>
                </a:cubicBezTo>
                <a:cubicBezTo>
                  <a:pt x="251522" y="292932"/>
                  <a:pt x="252414" y="295045"/>
                  <a:pt x="252414" y="297486"/>
                </a:cubicBezTo>
                <a:lnTo>
                  <a:pt x="252414" y="315516"/>
                </a:lnTo>
                <a:cubicBezTo>
                  <a:pt x="252414" y="317957"/>
                  <a:pt x="251522" y="320070"/>
                  <a:pt x="249738" y="321854"/>
                </a:cubicBezTo>
                <a:cubicBezTo>
                  <a:pt x="247953" y="323638"/>
                  <a:pt x="245841" y="324530"/>
                  <a:pt x="243399" y="324530"/>
                </a:cubicBezTo>
                <a:lnTo>
                  <a:pt x="225370" y="324530"/>
                </a:lnTo>
                <a:cubicBezTo>
                  <a:pt x="222928" y="324530"/>
                  <a:pt x="220816" y="323638"/>
                  <a:pt x="219031" y="321854"/>
                </a:cubicBezTo>
                <a:cubicBezTo>
                  <a:pt x="217247" y="320070"/>
                  <a:pt x="216355" y="317957"/>
                  <a:pt x="216355" y="315516"/>
                </a:cubicBezTo>
                <a:lnTo>
                  <a:pt x="216355" y="297486"/>
                </a:lnTo>
                <a:cubicBezTo>
                  <a:pt x="216355" y="295045"/>
                  <a:pt x="217247" y="292932"/>
                  <a:pt x="219031" y="291148"/>
                </a:cubicBezTo>
                <a:cubicBezTo>
                  <a:pt x="220816" y="289363"/>
                  <a:pt x="222928" y="288471"/>
                  <a:pt x="225370" y="288471"/>
                </a:cubicBezTo>
                <a:close/>
                <a:moveTo>
                  <a:pt x="153251" y="288471"/>
                </a:moveTo>
                <a:lnTo>
                  <a:pt x="171281" y="288471"/>
                </a:lnTo>
                <a:cubicBezTo>
                  <a:pt x="173723" y="288471"/>
                  <a:pt x="175836" y="289363"/>
                  <a:pt x="177619" y="291148"/>
                </a:cubicBezTo>
                <a:cubicBezTo>
                  <a:pt x="179404" y="292932"/>
                  <a:pt x="180296" y="295045"/>
                  <a:pt x="180296" y="297486"/>
                </a:cubicBezTo>
                <a:lnTo>
                  <a:pt x="180296" y="315516"/>
                </a:lnTo>
                <a:cubicBezTo>
                  <a:pt x="180296" y="317957"/>
                  <a:pt x="179404" y="320070"/>
                  <a:pt x="177619" y="321854"/>
                </a:cubicBezTo>
                <a:cubicBezTo>
                  <a:pt x="175836" y="323638"/>
                  <a:pt x="173723" y="324530"/>
                  <a:pt x="171281" y="324530"/>
                </a:cubicBezTo>
                <a:lnTo>
                  <a:pt x="153251" y="324530"/>
                </a:lnTo>
                <a:cubicBezTo>
                  <a:pt x="150810" y="324530"/>
                  <a:pt x="148697" y="323638"/>
                  <a:pt x="146913" y="321854"/>
                </a:cubicBezTo>
                <a:cubicBezTo>
                  <a:pt x="145129" y="320070"/>
                  <a:pt x="144237" y="317957"/>
                  <a:pt x="144237" y="315516"/>
                </a:cubicBezTo>
                <a:lnTo>
                  <a:pt x="144237" y="297486"/>
                </a:lnTo>
                <a:cubicBezTo>
                  <a:pt x="144237" y="295045"/>
                  <a:pt x="145129" y="292932"/>
                  <a:pt x="146913" y="291148"/>
                </a:cubicBezTo>
                <a:cubicBezTo>
                  <a:pt x="148697" y="289363"/>
                  <a:pt x="150810" y="288471"/>
                  <a:pt x="153251" y="288471"/>
                </a:cubicBezTo>
                <a:close/>
                <a:moveTo>
                  <a:pt x="81134" y="288471"/>
                </a:moveTo>
                <a:lnTo>
                  <a:pt x="99163" y="288471"/>
                </a:lnTo>
                <a:cubicBezTo>
                  <a:pt x="101605" y="288471"/>
                  <a:pt x="103718" y="289363"/>
                  <a:pt x="105502" y="291148"/>
                </a:cubicBezTo>
                <a:cubicBezTo>
                  <a:pt x="107286" y="292932"/>
                  <a:pt x="108178" y="295045"/>
                  <a:pt x="108178" y="297486"/>
                </a:cubicBezTo>
                <a:lnTo>
                  <a:pt x="108178" y="315516"/>
                </a:lnTo>
                <a:cubicBezTo>
                  <a:pt x="108178" y="317957"/>
                  <a:pt x="107286" y="320070"/>
                  <a:pt x="105502" y="321854"/>
                </a:cubicBezTo>
                <a:cubicBezTo>
                  <a:pt x="103718" y="323638"/>
                  <a:pt x="101605" y="324530"/>
                  <a:pt x="99163" y="324530"/>
                </a:cubicBezTo>
                <a:lnTo>
                  <a:pt x="81134" y="324530"/>
                </a:lnTo>
                <a:cubicBezTo>
                  <a:pt x="78693" y="324530"/>
                  <a:pt x="76580" y="323638"/>
                  <a:pt x="74795" y="321854"/>
                </a:cubicBezTo>
                <a:cubicBezTo>
                  <a:pt x="73011" y="320070"/>
                  <a:pt x="72119" y="317957"/>
                  <a:pt x="72119" y="315516"/>
                </a:cubicBezTo>
                <a:lnTo>
                  <a:pt x="72119" y="297486"/>
                </a:lnTo>
                <a:cubicBezTo>
                  <a:pt x="72119" y="295045"/>
                  <a:pt x="73011" y="292932"/>
                  <a:pt x="74795" y="291148"/>
                </a:cubicBezTo>
                <a:cubicBezTo>
                  <a:pt x="76580" y="289363"/>
                  <a:pt x="78693" y="288471"/>
                  <a:pt x="81134" y="288471"/>
                </a:cubicBezTo>
                <a:close/>
                <a:moveTo>
                  <a:pt x="297487" y="216353"/>
                </a:moveTo>
                <a:lnTo>
                  <a:pt x="315517" y="216353"/>
                </a:lnTo>
                <a:cubicBezTo>
                  <a:pt x="317958" y="216353"/>
                  <a:pt x="320072" y="217245"/>
                  <a:pt x="321855" y="219029"/>
                </a:cubicBezTo>
                <a:cubicBezTo>
                  <a:pt x="323640" y="220813"/>
                  <a:pt x="324532" y="222926"/>
                  <a:pt x="324532" y="225367"/>
                </a:cubicBezTo>
                <a:lnTo>
                  <a:pt x="324532" y="243397"/>
                </a:lnTo>
                <a:cubicBezTo>
                  <a:pt x="324532" y="245838"/>
                  <a:pt x="323640" y="247951"/>
                  <a:pt x="321855" y="249735"/>
                </a:cubicBezTo>
                <a:cubicBezTo>
                  <a:pt x="320072" y="251519"/>
                  <a:pt x="317958" y="252411"/>
                  <a:pt x="315517" y="252411"/>
                </a:cubicBezTo>
                <a:lnTo>
                  <a:pt x="297487" y="252411"/>
                </a:lnTo>
                <a:cubicBezTo>
                  <a:pt x="295046" y="252411"/>
                  <a:pt x="292933" y="251519"/>
                  <a:pt x="291149" y="249735"/>
                </a:cubicBezTo>
                <a:cubicBezTo>
                  <a:pt x="289365" y="247951"/>
                  <a:pt x="288473" y="245838"/>
                  <a:pt x="288473" y="243397"/>
                </a:cubicBezTo>
                <a:lnTo>
                  <a:pt x="288473" y="225367"/>
                </a:lnTo>
                <a:cubicBezTo>
                  <a:pt x="288473" y="222926"/>
                  <a:pt x="289365" y="220813"/>
                  <a:pt x="291149" y="219029"/>
                </a:cubicBezTo>
                <a:cubicBezTo>
                  <a:pt x="292933" y="217245"/>
                  <a:pt x="295046" y="216353"/>
                  <a:pt x="297487" y="216353"/>
                </a:cubicBezTo>
                <a:close/>
                <a:moveTo>
                  <a:pt x="225370" y="216353"/>
                </a:moveTo>
                <a:lnTo>
                  <a:pt x="243399" y="216353"/>
                </a:lnTo>
                <a:cubicBezTo>
                  <a:pt x="245841" y="216353"/>
                  <a:pt x="247953" y="217245"/>
                  <a:pt x="249738" y="219029"/>
                </a:cubicBezTo>
                <a:cubicBezTo>
                  <a:pt x="251522" y="220813"/>
                  <a:pt x="252414" y="222926"/>
                  <a:pt x="252414" y="225367"/>
                </a:cubicBezTo>
                <a:lnTo>
                  <a:pt x="252414" y="243397"/>
                </a:lnTo>
                <a:cubicBezTo>
                  <a:pt x="252414" y="245838"/>
                  <a:pt x="251522" y="247951"/>
                  <a:pt x="249738" y="249735"/>
                </a:cubicBezTo>
                <a:cubicBezTo>
                  <a:pt x="247953" y="251519"/>
                  <a:pt x="245841" y="252411"/>
                  <a:pt x="243399" y="252411"/>
                </a:cubicBezTo>
                <a:lnTo>
                  <a:pt x="225370" y="252411"/>
                </a:lnTo>
                <a:cubicBezTo>
                  <a:pt x="222928" y="252411"/>
                  <a:pt x="220816" y="251519"/>
                  <a:pt x="219031" y="249735"/>
                </a:cubicBezTo>
                <a:cubicBezTo>
                  <a:pt x="217247" y="247951"/>
                  <a:pt x="216355" y="245838"/>
                  <a:pt x="216355" y="243397"/>
                </a:cubicBezTo>
                <a:lnTo>
                  <a:pt x="216355" y="225367"/>
                </a:lnTo>
                <a:cubicBezTo>
                  <a:pt x="216355" y="222926"/>
                  <a:pt x="217247" y="220813"/>
                  <a:pt x="219031" y="219029"/>
                </a:cubicBezTo>
                <a:cubicBezTo>
                  <a:pt x="220816" y="217245"/>
                  <a:pt x="222928" y="216353"/>
                  <a:pt x="225370" y="216353"/>
                </a:cubicBezTo>
                <a:close/>
                <a:moveTo>
                  <a:pt x="153251" y="216353"/>
                </a:moveTo>
                <a:lnTo>
                  <a:pt x="171281" y="216353"/>
                </a:lnTo>
                <a:cubicBezTo>
                  <a:pt x="173723" y="216353"/>
                  <a:pt x="175836" y="217245"/>
                  <a:pt x="177619" y="219029"/>
                </a:cubicBezTo>
                <a:cubicBezTo>
                  <a:pt x="179404" y="220813"/>
                  <a:pt x="180296" y="222926"/>
                  <a:pt x="180296" y="225367"/>
                </a:cubicBezTo>
                <a:lnTo>
                  <a:pt x="180296" y="243397"/>
                </a:lnTo>
                <a:cubicBezTo>
                  <a:pt x="180296" y="245838"/>
                  <a:pt x="179404" y="247951"/>
                  <a:pt x="177619" y="249735"/>
                </a:cubicBezTo>
                <a:cubicBezTo>
                  <a:pt x="175836" y="251519"/>
                  <a:pt x="173723" y="252411"/>
                  <a:pt x="171281" y="252411"/>
                </a:cubicBezTo>
                <a:lnTo>
                  <a:pt x="153251" y="252411"/>
                </a:lnTo>
                <a:cubicBezTo>
                  <a:pt x="150810" y="252411"/>
                  <a:pt x="148697" y="251519"/>
                  <a:pt x="146913" y="249735"/>
                </a:cubicBezTo>
                <a:cubicBezTo>
                  <a:pt x="145129" y="247951"/>
                  <a:pt x="144237" y="245838"/>
                  <a:pt x="144237" y="243397"/>
                </a:cubicBezTo>
                <a:lnTo>
                  <a:pt x="144237" y="225367"/>
                </a:lnTo>
                <a:cubicBezTo>
                  <a:pt x="144237" y="222926"/>
                  <a:pt x="145129" y="220813"/>
                  <a:pt x="146913" y="219029"/>
                </a:cubicBezTo>
                <a:cubicBezTo>
                  <a:pt x="148697" y="217245"/>
                  <a:pt x="150810" y="216353"/>
                  <a:pt x="153251" y="216353"/>
                </a:cubicBezTo>
                <a:close/>
                <a:moveTo>
                  <a:pt x="81134" y="216353"/>
                </a:moveTo>
                <a:lnTo>
                  <a:pt x="99163" y="216353"/>
                </a:lnTo>
                <a:cubicBezTo>
                  <a:pt x="101605" y="216353"/>
                  <a:pt x="103718" y="217245"/>
                  <a:pt x="105502" y="219029"/>
                </a:cubicBezTo>
                <a:cubicBezTo>
                  <a:pt x="107286" y="220813"/>
                  <a:pt x="108178" y="222926"/>
                  <a:pt x="108178" y="225367"/>
                </a:cubicBezTo>
                <a:lnTo>
                  <a:pt x="108178" y="243397"/>
                </a:lnTo>
                <a:cubicBezTo>
                  <a:pt x="108178" y="245838"/>
                  <a:pt x="107286" y="247951"/>
                  <a:pt x="105502" y="249735"/>
                </a:cubicBezTo>
                <a:cubicBezTo>
                  <a:pt x="103718" y="251519"/>
                  <a:pt x="101605" y="252411"/>
                  <a:pt x="99163" y="252411"/>
                </a:cubicBezTo>
                <a:lnTo>
                  <a:pt x="81134" y="252411"/>
                </a:lnTo>
                <a:cubicBezTo>
                  <a:pt x="78693" y="252411"/>
                  <a:pt x="76580" y="251519"/>
                  <a:pt x="74795" y="249735"/>
                </a:cubicBezTo>
                <a:cubicBezTo>
                  <a:pt x="73011" y="247951"/>
                  <a:pt x="72119" y="245838"/>
                  <a:pt x="72119" y="243397"/>
                </a:cubicBezTo>
                <a:lnTo>
                  <a:pt x="72119" y="225367"/>
                </a:lnTo>
                <a:cubicBezTo>
                  <a:pt x="72119" y="222926"/>
                  <a:pt x="73011" y="220813"/>
                  <a:pt x="74795" y="219029"/>
                </a:cubicBezTo>
                <a:cubicBezTo>
                  <a:pt x="76580" y="217245"/>
                  <a:pt x="78693" y="216353"/>
                  <a:pt x="81134" y="216353"/>
                </a:cubicBezTo>
                <a:close/>
                <a:moveTo>
                  <a:pt x="297487" y="144236"/>
                </a:moveTo>
                <a:lnTo>
                  <a:pt x="315517" y="144236"/>
                </a:lnTo>
                <a:cubicBezTo>
                  <a:pt x="317958" y="144236"/>
                  <a:pt x="320072" y="145128"/>
                  <a:pt x="321855" y="146912"/>
                </a:cubicBezTo>
                <a:cubicBezTo>
                  <a:pt x="323640" y="148696"/>
                  <a:pt x="324532" y="150809"/>
                  <a:pt x="324532" y="153251"/>
                </a:cubicBezTo>
                <a:lnTo>
                  <a:pt x="324532" y="171280"/>
                </a:lnTo>
                <a:cubicBezTo>
                  <a:pt x="324532" y="173721"/>
                  <a:pt x="323640" y="175834"/>
                  <a:pt x="321855" y="177619"/>
                </a:cubicBezTo>
                <a:cubicBezTo>
                  <a:pt x="320072" y="179402"/>
                  <a:pt x="317958" y="180295"/>
                  <a:pt x="315517" y="180295"/>
                </a:cubicBezTo>
                <a:lnTo>
                  <a:pt x="297487" y="180295"/>
                </a:lnTo>
                <a:cubicBezTo>
                  <a:pt x="295046" y="180295"/>
                  <a:pt x="292933" y="179402"/>
                  <a:pt x="291149" y="177619"/>
                </a:cubicBezTo>
                <a:cubicBezTo>
                  <a:pt x="289365" y="175834"/>
                  <a:pt x="288473" y="173721"/>
                  <a:pt x="288473" y="171280"/>
                </a:cubicBezTo>
                <a:lnTo>
                  <a:pt x="288473" y="153251"/>
                </a:lnTo>
                <a:cubicBezTo>
                  <a:pt x="288473" y="150809"/>
                  <a:pt x="289365" y="148696"/>
                  <a:pt x="291149" y="146912"/>
                </a:cubicBezTo>
                <a:cubicBezTo>
                  <a:pt x="292933" y="145128"/>
                  <a:pt x="295046" y="144236"/>
                  <a:pt x="297487" y="144236"/>
                </a:cubicBezTo>
                <a:close/>
                <a:moveTo>
                  <a:pt x="225370" y="144236"/>
                </a:moveTo>
                <a:lnTo>
                  <a:pt x="243399" y="144236"/>
                </a:lnTo>
                <a:cubicBezTo>
                  <a:pt x="245841" y="144236"/>
                  <a:pt x="247953" y="145128"/>
                  <a:pt x="249738" y="146912"/>
                </a:cubicBezTo>
                <a:cubicBezTo>
                  <a:pt x="251522" y="148696"/>
                  <a:pt x="252414" y="150809"/>
                  <a:pt x="252414" y="153251"/>
                </a:cubicBezTo>
                <a:lnTo>
                  <a:pt x="252414" y="171280"/>
                </a:lnTo>
                <a:cubicBezTo>
                  <a:pt x="252414" y="173721"/>
                  <a:pt x="251522" y="175834"/>
                  <a:pt x="249738" y="177619"/>
                </a:cubicBezTo>
                <a:cubicBezTo>
                  <a:pt x="247953" y="179402"/>
                  <a:pt x="245841" y="180295"/>
                  <a:pt x="243399" y="180295"/>
                </a:cubicBezTo>
                <a:lnTo>
                  <a:pt x="225370" y="180295"/>
                </a:lnTo>
                <a:cubicBezTo>
                  <a:pt x="222928" y="180295"/>
                  <a:pt x="220816" y="179402"/>
                  <a:pt x="219031" y="177619"/>
                </a:cubicBezTo>
                <a:cubicBezTo>
                  <a:pt x="217247" y="175834"/>
                  <a:pt x="216355" y="173721"/>
                  <a:pt x="216355" y="171280"/>
                </a:cubicBezTo>
                <a:lnTo>
                  <a:pt x="216355" y="153251"/>
                </a:lnTo>
                <a:cubicBezTo>
                  <a:pt x="216355" y="150809"/>
                  <a:pt x="217247" y="148696"/>
                  <a:pt x="219031" y="146912"/>
                </a:cubicBezTo>
                <a:cubicBezTo>
                  <a:pt x="220816" y="145128"/>
                  <a:pt x="222928" y="144236"/>
                  <a:pt x="225370" y="144236"/>
                </a:cubicBezTo>
                <a:close/>
                <a:moveTo>
                  <a:pt x="153251" y="144236"/>
                </a:moveTo>
                <a:lnTo>
                  <a:pt x="171281" y="144236"/>
                </a:lnTo>
                <a:cubicBezTo>
                  <a:pt x="173723" y="144236"/>
                  <a:pt x="175836" y="145128"/>
                  <a:pt x="177619" y="146912"/>
                </a:cubicBezTo>
                <a:cubicBezTo>
                  <a:pt x="179404" y="148696"/>
                  <a:pt x="180296" y="150809"/>
                  <a:pt x="180296" y="153251"/>
                </a:cubicBezTo>
                <a:lnTo>
                  <a:pt x="180296" y="171280"/>
                </a:lnTo>
                <a:cubicBezTo>
                  <a:pt x="180296" y="173721"/>
                  <a:pt x="179404" y="175834"/>
                  <a:pt x="177619" y="177619"/>
                </a:cubicBezTo>
                <a:cubicBezTo>
                  <a:pt x="175836" y="179402"/>
                  <a:pt x="173723" y="180295"/>
                  <a:pt x="171281" y="180295"/>
                </a:cubicBezTo>
                <a:lnTo>
                  <a:pt x="153251" y="180295"/>
                </a:lnTo>
                <a:cubicBezTo>
                  <a:pt x="150810" y="180295"/>
                  <a:pt x="148697" y="179402"/>
                  <a:pt x="146913" y="177619"/>
                </a:cubicBezTo>
                <a:cubicBezTo>
                  <a:pt x="145129" y="175834"/>
                  <a:pt x="144237" y="173721"/>
                  <a:pt x="144237" y="171280"/>
                </a:cubicBezTo>
                <a:lnTo>
                  <a:pt x="144237" y="153251"/>
                </a:lnTo>
                <a:cubicBezTo>
                  <a:pt x="144237" y="150809"/>
                  <a:pt x="145129" y="148696"/>
                  <a:pt x="146913" y="146912"/>
                </a:cubicBezTo>
                <a:cubicBezTo>
                  <a:pt x="148697" y="145128"/>
                  <a:pt x="150810" y="144236"/>
                  <a:pt x="153251" y="144236"/>
                </a:cubicBezTo>
                <a:close/>
                <a:moveTo>
                  <a:pt x="81134" y="144236"/>
                </a:moveTo>
                <a:lnTo>
                  <a:pt x="99163" y="144236"/>
                </a:lnTo>
                <a:cubicBezTo>
                  <a:pt x="101605" y="144236"/>
                  <a:pt x="103718" y="145128"/>
                  <a:pt x="105502" y="146912"/>
                </a:cubicBezTo>
                <a:cubicBezTo>
                  <a:pt x="107286" y="148696"/>
                  <a:pt x="108178" y="150809"/>
                  <a:pt x="108178" y="153251"/>
                </a:cubicBezTo>
                <a:lnTo>
                  <a:pt x="108178" y="171280"/>
                </a:lnTo>
                <a:cubicBezTo>
                  <a:pt x="108178" y="173721"/>
                  <a:pt x="107286" y="175834"/>
                  <a:pt x="105502" y="177619"/>
                </a:cubicBezTo>
                <a:cubicBezTo>
                  <a:pt x="103718" y="179402"/>
                  <a:pt x="101605" y="180295"/>
                  <a:pt x="99163" y="180295"/>
                </a:cubicBezTo>
                <a:lnTo>
                  <a:pt x="81134" y="180295"/>
                </a:lnTo>
                <a:cubicBezTo>
                  <a:pt x="78693" y="180295"/>
                  <a:pt x="76580" y="179402"/>
                  <a:pt x="74795" y="177619"/>
                </a:cubicBezTo>
                <a:cubicBezTo>
                  <a:pt x="73011" y="175834"/>
                  <a:pt x="72119" y="173721"/>
                  <a:pt x="72119" y="171280"/>
                </a:cubicBezTo>
                <a:lnTo>
                  <a:pt x="72119" y="153251"/>
                </a:lnTo>
                <a:cubicBezTo>
                  <a:pt x="72119" y="150809"/>
                  <a:pt x="73011" y="148696"/>
                  <a:pt x="74795" y="146912"/>
                </a:cubicBezTo>
                <a:cubicBezTo>
                  <a:pt x="76580" y="145128"/>
                  <a:pt x="78693" y="144236"/>
                  <a:pt x="81134" y="144236"/>
                </a:cubicBezTo>
                <a:close/>
                <a:moveTo>
                  <a:pt x="297487" y="72118"/>
                </a:moveTo>
                <a:lnTo>
                  <a:pt x="315517" y="72118"/>
                </a:lnTo>
                <a:cubicBezTo>
                  <a:pt x="317958" y="72118"/>
                  <a:pt x="320072" y="73010"/>
                  <a:pt x="321855" y="74794"/>
                </a:cubicBezTo>
                <a:cubicBezTo>
                  <a:pt x="323640" y="76578"/>
                  <a:pt x="324532" y="78691"/>
                  <a:pt x="324532" y="81133"/>
                </a:cubicBezTo>
                <a:lnTo>
                  <a:pt x="324532" y="99162"/>
                </a:lnTo>
                <a:cubicBezTo>
                  <a:pt x="324532" y="101603"/>
                  <a:pt x="323640" y="103716"/>
                  <a:pt x="321855" y="105501"/>
                </a:cubicBezTo>
                <a:cubicBezTo>
                  <a:pt x="320072" y="107285"/>
                  <a:pt x="317958" y="108177"/>
                  <a:pt x="315517" y="108177"/>
                </a:cubicBezTo>
                <a:lnTo>
                  <a:pt x="297487" y="108177"/>
                </a:lnTo>
                <a:cubicBezTo>
                  <a:pt x="295046" y="108177"/>
                  <a:pt x="292933" y="107285"/>
                  <a:pt x="291149" y="105501"/>
                </a:cubicBezTo>
                <a:cubicBezTo>
                  <a:pt x="289365" y="103716"/>
                  <a:pt x="288473" y="101603"/>
                  <a:pt x="288473" y="99162"/>
                </a:cubicBezTo>
                <a:lnTo>
                  <a:pt x="288473" y="81133"/>
                </a:lnTo>
                <a:cubicBezTo>
                  <a:pt x="288473" y="78691"/>
                  <a:pt x="289365" y="76578"/>
                  <a:pt x="291149" y="74794"/>
                </a:cubicBezTo>
                <a:cubicBezTo>
                  <a:pt x="292933" y="73010"/>
                  <a:pt x="295046" y="72118"/>
                  <a:pt x="297487" y="72118"/>
                </a:cubicBezTo>
                <a:close/>
                <a:moveTo>
                  <a:pt x="225370" y="72118"/>
                </a:moveTo>
                <a:lnTo>
                  <a:pt x="243399" y="72118"/>
                </a:lnTo>
                <a:cubicBezTo>
                  <a:pt x="245841" y="72118"/>
                  <a:pt x="247953" y="73010"/>
                  <a:pt x="249738" y="74794"/>
                </a:cubicBezTo>
                <a:cubicBezTo>
                  <a:pt x="251522" y="76578"/>
                  <a:pt x="252414" y="78691"/>
                  <a:pt x="252414" y="81133"/>
                </a:cubicBezTo>
                <a:lnTo>
                  <a:pt x="252414" y="99162"/>
                </a:lnTo>
                <a:cubicBezTo>
                  <a:pt x="252414" y="101603"/>
                  <a:pt x="251522" y="103716"/>
                  <a:pt x="249738" y="105501"/>
                </a:cubicBezTo>
                <a:cubicBezTo>
                  <a:pt x="247953" y="107285"/>
                  <a:pt x="245841" y="108177"/>
                  <a:pt x="243399" y="108177"/>
                </a:cubicBezTo>
                <a:lnTo>
                  <a:pt x="225370" y="108177"/>
                </a:lnTo>
                <a:cubicBezTo>
                  <a:pt x="222928" y="108177"/>
                  <a:pt x="220816" y="107285"/>
                  <a:pt x="219031" y="105501"/>
                </a:cubicBezTo>
                <a:cubicBezTo>
                  <a:pt x="217247" y="103716"/>
                  <a:pt x="216355" y="101603"/>
                  <a:pt x="216355" y="99162"/>
                </a:cubicBezTo>
                <a:lnTo>
                  <a:pt x="216355" y="81133"/>
                </a:lnTo>
                <a:cubicBezTo>
                  <a:pt x="216355" y="78691"/>
                  <a:pt x="217247" y="76578"/>
                  <a:pt x="219031" y="74794"/>
                </a:cubicBezTo>
                <a:cubicBezTo>
                  <a:pt x="220816" y="73010"/>
                  <a:pt x="222928" y="72118"/>
                  <a:pt x="225370" y="72118"/>
                </a:cubicBezTo>
                <a:close/>
                <a:moveTo>
                  <a:pt x="153251" y="72118"/>
                </a:moveTo>
                <a:lnTo>
                  <a:pt x="171281" y="72118"/>
                </a:lnTo>
                <a:cubicBezTo>
                  <a:pt x="173723" y="72118"/>
                  <a:pt x="175836" y="73010"/>
                  <a:pt x="177619" y="74794"/>
                </a:cubicBezTo>
                <a:cubicBezTo>
                  <a:pt x="179404" y="76578"/>
                  <a:pt x="180296" y="78691"/>
                  <a:pt x="180296" y="81133"/>
                </a:cubicBezTo>
                <a:lnTo>
                  <a:pt x="180296" y="99162"/>
                </a:lnTo>
                <a:cubicBezTo>
                  <a:pt x="180296" y="101603"/>
                  <a:pt x="179404" y="103716"/>
                  <a:pt x="177619" y="105501"/>
                </a:cubicBezTo>
                <a:cubicBezTo>
                  <a:pt x="175836" y="107285"/>
                  <a:pt x="173723" y="108177"/>
                  <a:pt x="171281" y="108177"/>
                </a:cubicBezTo>
                <a:lnTo>
                  <a:pt x="153251" y="108177"/>
                </a:lnTo>
                <a:cubicBezTo>
                  <a:pt x="150810" y="108177"/>
                  <a:pt x="148697" y="107285"/>
                  <a:pt x="146913" y="105501"/>
                </a:cubicBezTo>
                <a:cubicBezTo>
                  <a:pt x="145129" y="103716"/>
                  <a:pt x="144237" y="101603"/>
                  <a:pt x="144237" y="99162"/>
                </a:cubicBezTo>
                <a:lnTo>
                  <a:pt x="144237" y="81133"/>
                </a:lnTo>
                <a:cubicBezTo>
                  <a:pt x="144237" y="78691"/>
                  <a:pt x="145129" y="76578"/>
                  <a:pt x="146913" y="74794"/>
                </a:cubicBezTo>
                <a:cubicBezTo>
                  <a:pt x="148697" y="73010"/>
                  <a:pt x="150810" y="72118"/>
                  <a:pt x="153251" y="72118"/>
                </a:cubicBezTo>
                <a:close/>
                <a:moveTo>
                  <a:pt x="81134" y="72118"/>
                </a:moveTo>
                <a:lnTo>
                  <a:pt x="99163" y="72118"/>
                </a:lnTo>
                <a:cubicBezTo>
                  <a:pt x="101605" y="72118"/>
                  <a:pt x="103718" y="73010"/>
                  <a:pt x="105502" y="74794"/>
                </a:cubicBezTo>
                <a:cubicBezTo>
                  <a:pt x="107286" y="76578"/>
                  <a:pt x="108178" y="78691"/>
                  <a:pt x="108178" y="81133"/>
                </a:cubicBezTo>
                <a:lnTo>
                  <a:pt x="108178" y="99162"/>
                </a:lnTo>
                <a:cubicBezTo>
                  <a:pt x="108178" y="101603"/>
                  <a:pt x="107286" y="103716"/>
                  <a:pt x="105502" y="105501"/>
                </a:cubicBezTo>
                <a:cubicBezTo>
                  <a:pt x="103718" y="107285"/>
                  <a:pt x="101605" y="108177"/>
                  <a:pt x="99163" y="108177"/>
                </a:cubicBezTo>
                <a:lnTo>
                  <a:pt x="81134" y="108177"/>
                </a:lnTo>
                <a:cubicBezTo>
                  <a:pt x="78693" y="108177"/>
                  <a:pt x="76580" y="107285"/>
                  <a:pt x="74795" y="105501"/>
                </a:cubicBezTo>
                <a:cubicBezTo>
                  <a:pt x="73011" y="103716"/>
                  <a:pt x="72119" y="101603"/>
                  <a:pt x="72119" y="99162"/>
                </a:cubicBezTo>
                <a:lnTo>
                  <a:pt x="72119" y="81133"/>
                </a:lnTo>
                <a:cubicBezTo>
                  <a:pt x="72119" y="78691"/>
                  <a:pt x="73011" y="76578"/>
                  <a:pt x="74795" y="74794"/>
                </a:cubicBezTo>
                <a:cubicBezTo>
                  <a:pt x="76580" y="73010"/>
                  <a:pt x="78693" y="72118"/>
                  <a:pt x="81134" y="72118"/>
                </a:cubicBezTo>
                <a:close/>
                <a:moveTo>
                  <a:pt x="36059" y="36059"/>
                </a:moveTo>
                <a:lnTo>
                  <a:pt x="36059" y="468766"/>
                </a:lnTo>
                <a:lnTo>
                  <a:pt x="144236" y="468766"/>
                </a:lnTo>
                <a:lnTo>
                  <a:pt x="144236" y="405663"/>
                </a:lnTo>
                <a:cubicBezTo>
                  <a:pt x="144236" y="403221"/>
                  <a:pt x="145128" y="401109"/>
                  <a:pt x="146912" y="399324"/>
                </a:cubicBezTo>
                <a:cubicBezTo>
                  <a:pt x="148696" y="397540"/>
                  <a:pt x="150809" y="396648"/>
                  <a:pt x="153250" y="396648"/>
                </a:cubicBezTo>
                <a:lnTo>
                  <a:pt x="243398" y="396648"/>
                </a:lnTo>
                <a:cubicBezTo>
                  <a:pt x="245840" y="396648"/>
                  <a:pt x="247952" y="397540"/>
                  <a:pt x="249737" y="399324"/>
                </a:cubicBezTo>
                <a:cubicBezTo>
                  <a:pt x="251521" y="401109"/>
                  <a:pt x="252413" y="403221"/>
                  <a:pt x="252413" y="405663"/>
                </a:cubicBezTo>
                <a:lnTo>
                  <a:pt x="252413" y="468766"/>
                </a:lnTo>
                <a:lnTo>
                  <a:pt x="360590" y="468766"/>
                </a:lnTo>
                <a:lnTo>
                  <a:pt x="360590" y="36059"/>
                </a:lnTo>
                <a:close/>
                <a:moveTo>
                  <a:pt x="18030" y="0"/>
                </a:moveTo>
                <a:lnTo>
                  <a:pt x="378619" y="0"/>
                </a:lnTo>
                <a:cubicBezTo>
                  <a:pt x="383502" y="0"/>
                  <a:pt x="387728" y="1784"/>
                  <a:pt x="391296" y="5353"/>
                </a:cubicBezTo>
                <a:cubicBezTo>
                  <a:pt x="394865" y="8921"/>
                  <a:pt x="396648" y="13147"/>
                  <a:pt x="396648" y="18029"/>
                </a:cubicBezTo>
                <a:lnTo>
                  <a:pt x="396648" y="486796"/>
                </a:lnTo>
                <a:cubicBezTo>
                  <a:pt x="396648" y="491679"/>
                  <a:pt x="394865" y="495904"/>
                  <a:pt x="391296" y="499473"/>
                </a:cubicBezTo>
                <a:cubicBezTo>
                  <a:pt x="387728" y="503041"/>
                  <a:pt x="383502" y="504825"/>
                  <a:pt x="378619" y="504825"/>
                </a:cubicBezTo>
                <a:lnTo>
                  <a:pt x="18030" y="504825"/>
                </a:lnTo>
                <a:cubicBezTo>
                  <a:pt x="13147" y="504825"/>
                  <a:pt x="8921" y="503041"/>
                  <a:pt x="5352" y="499473"/>
                </a:cubicBezTo>
                <a:cubicBezTo>
                  <a:pt x="1784" y="495904"/>
                  <a:pt x="0" y="491679"/>
                  <a:pt x="0" y="486796"/>
                </a:cubicBezTo>
                <a:lnTo>
                  <a:pt x="0" y="18029"/>
                </a:lnTo>
                <a:cubicBezTo>
                  <a:pt x="0" y="13147"/>
                  <a:pt x="1784" y="8921"/>
                  <a:pt x="5352" y="5353"/>
                </a:cubicBezTo>
                <a:cubicBezTo>
                  <a:pt x="8921" y="1784"/>
                  <a:pt x="13147" y="0"/>
                  <a:pt x="180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2" name="Rounded Rectangle 31">
            <a:extLst>
              <a:ext uri="{FF2B5EF4-FFF2-40B4-BE49-F238E27FC236}">
                <a16:creationId xmlns:a16="http://schemas.microsoft.com/office/drawing/2014/main" id="{55AD4AC6-230A-D245-950A-9EB8666963D3}"/>
              </a:ext>
            </a:extLst>
          </p:cNvPr>
          <p:cNvSpPr/>
          <p:nvPr/>
        </p:nvSpPr>
        <p:spPr>
          <a:xfrm>
            <a:off x="61987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a:solidFill>
                  <a:srgbClr val="FFFFFF"/>
                </a:solidFill>
                <a:latin typeface="Arial" panose="020B0604020202020204"/>
              </a:rPr>
              <a:t>Agriculture </a:t>
            </a:r>
          </a:p>
          <a:p>
            <a:pPr algn="ctr" defTabSz="609570" fontAlgn="base">
              <a:spcBef>
                <a:spcPct val="0"/>
              </a:spcBef>
              <a:spcAft>
                <a:spcPct val="0"/>
              </a:spcAft>
              <a:defRPr/>
            </a:pPr>
            <a:r>
              <a:rPr lang="en-US" sz="1067">
                <a:solidFill>
                  <a:srgbClr val="FFFFFF"/>
                </a:solidFill>
                <a:latin typeface="Arial" panose="020B0604020202020204"/>
              </a:rPr>
              <a:t>Bioindustry</a:t>
            </a:r>
          </a:p>
        </p:txBody>
      </p:sp>
      <p:sp>
        <p:nvSpPr>
          <p:cNvPr id="33" name="Freeform 32">
            <a:extLst>
              <a:ext uri="{FF2B5EF4-FFF2-40B4-BE49-F238E27FC236}">
                <a16:creationId xmlns:a16="http://schemas.microsoft.com/office/drawing/2014/main" id="{3B2E4375-714D-734C-A509-A34E54270B91}"/>
              </a:ext>
            </a:extLst>
          </p:cNvPr>
          <p:cNvSpPr/>
          <p:nvPr/>
        </p:nvSpPr>
        <p:spPr>
          <a:xfrm>
            <a:off x="6505281" y="841826"/>
            <a:ext cx="337671" cy="355711"/>
          </a:xfrm>
          <a:custGeom>
            <a:avLst/>
            <a:gdLst/>
            <a:ahLst/>
            <a:cxnLst/>
            <a:rect l="l" t="t" r="r" b="b"/>
            <a:pathLst>
              <a:path w="411100" h="432707">
                <a:moveTo>
                  <a:pt x="133433" y="0"/>
                </a:moveTo>
                <a:lnTo>
                  <a:pt x="277668" y="0"/>
                </a:lnTo>
                <a:cubicBezTo>
                  <a:pt x="282551" y="0"/>
                  <a:pt x="286776" y="1784"/>
                  <a:pt x="290345" y="5352"/>
                </a:cubicBezTo>
                <a:cubicBezTo>
                  <a:pt x="293913" y="8921"/>
                  <a:pt x="295698" y="13146"/>
                  <a:pt x="295698" y="18029"/>
                </a:cubicBezTo>
                <a:cubicBezTo>
                  <a:pt x="295698" y="22912"/>
                  <a:pt x="293913" y="27138"/>
                  <a:pt x="290345" y="30706"/>
                </a:cubicBezTo>
                <a:cubicBezTo>
                  <a:pt x="286776" y="34275"/>
                  <a:pt x="282551" y="36059"/>
                  <a:pt x="277668" y="36059"/>
                </a:cubicBezTo>
                <a:lnTo>
                  <a:pt x="259639" y="36059"/>
                </a:lnTo>
                <a:lnTo>
                  <a:pt x="259639" y="148461"/>
                </a:lnTo>
                <a:lnTo>
                  <a:pt x="401339" y="371858"/>
                </a:lnTo>
                <a:cubicBezTo>
                  <a:pt x="411856" y="388572"/>
                  <a:pt x="413875" y="402893"/>
                  <a:pt x="407396" y="414818"/>
                </a:cubicBezTo>
                <a:cubicBezTo>
                  <a:pt x="400916" y="426744"/>
                  <a:pt x="387723" y="432707"/>
                  <a:pt x="367815" y="432707"/>
                </a:cubicBezTo>
                <a:lnTo>
                  <a:pt x="43285" y="432707"/>
                </a:lnTo>
                <a:cubicBezTo>
                  <a:pt x="23378" y="432707"/>
                  <a:pt x="10185" y="426744"/>
                  <a:pt x="3705" y="414818"/>
                </a:cubicBezTo>
                <a:cubicBezTo>
                  <a:pt x="-2774" y="402893"/>
                  <a:pt x="-755" y="388572"/>
                  <a:pt x="9762" y="371858"/>
                </a:cubicBezTo>
                <a:lnTo>
                  <a:pt x="151462" y="148461"/>
                </a:lnTo>
                <a:lnTo>
                  <a:pt x="151462" y="36059"/>
                </a:lnTo>
                <a:lnTo>
                  <a:pt x="133433" y="36059"/>
                </a:lnTo>
                <a:cubicBezTo>
                  <a:pt x="128549" y="36059"/>
                  <a:pt x="124323" y="34275"/>
                  <a:pt x="120756" y="30706"/>
                </a:cubicBezTo>
                <a:cubicBezTo>
                  <a:pt x="117187" y="27138"/>
                  <a:pt x="115404" y="22912"/>
                  <a:pt x="115404" y="18029"/>
                </a:cubicBezTo>
                <a:cubicBezTo>
                  <a:pt x="115404" y="13146"/>
                  <a:pt x="117187" y="8921"/>
                  <a:pt x="120756" y="5352"/>
                </a:cubicBezTo>
                <a:cubicBezTo>
                  <a:pt x="124323" y="1784"/>
                  <a:pt x="128549" y="0"/>
                  <a:pt x="133433" y="0"/>
                </a:cubicBezTo>
                <a:close/>
                <a:moveTo>
                  <a:pt x="187521" y="36059"/>
                </a:moveTo>
                <a:lnTo>
                  <a:pt x="187521" y="148461"/>
                </a:lnTo>
                <a:lnTo>
                  <a:pt x="187521" y="158885"/>
                </a:lnTo>
                <a:lnTo>
                  <a:pt x="181887" y="167618"/>
                </a:lnTo>
                <a:lnTo>
                  <a:pt x="105262" y="288471"/>
                </a:lnTo>
                <a:lnTo>
                  <a:pt x="305839" y="288471"/>
                </a:lnTo>
                <a:lnTo>
                  <a:pt x="229214" y="167618"/>
                </a:lnTo>
                <a:lnTo>
                  <a:pt x="223580" y="158885"/>
                </a:lnTo>
                <a:lnTo>
                  <a:pt x="223580" y="148461"/>
                </a:lnTo>
                <a:lnTo>
                  <a:pt x="223580" y="36059"/>
                </a:lnTo>
                <a:lnTo>
                  <a:pt x="187521" y="360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4" name="Rounded Rectangle 33">
            <a:extLst>
              <a:ext uri="{FF2B5EF4-FFF2-40B4-BE49-F238E27FC236}">
                <a16:creationId xmlns:a16="http://schemas.microsoft.com/office/drawing/2014/main" id="{A27B9FE2-734A-AB40-B017-7973E9513EB2}"/>
              </a:ext>
            </a:extLst>
          </p:cNvPr>
          <p:cNvSpPr/>
          <p:nvPr/>
        </p:nvSpPr>
        <p:spPr>
          <a:xfrm>
            <a:off x="3916981" y="384000"/>
            <a:ext cx="951252" cy="960000"/>
          </a:xfrm>
          <a:prstGeom prst="roundRect">
            <a:avLst>
              <a:gd name="adj" fmla="val 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a:solidFill>
                  <a:srgbClr val="FFFFFF"/>
                </a:solidFill>
                <a:latin typeface="Arial" panose="020B0604020202020204"/>
              </a:rPr>
              <a:t>Mobility &amp; Logistics</a:t>
            </a:r>
          </a:p>
        </p:txBody>
      </p:sp>
      <p:sp>
        <p:nvSpPr>
          <p:cNvPr id="35" name="Freeform 34">
            <a:extLst>
              <a:ext uri="{FF2B5EF4-FFF2-40B4-BE49-F238E27FC236}">
                <a16:creationId xmlns:a16="http://schemas.microsoft.com/office/drawing/2014/main" id="{62C0D7A3-07CE-6E46-9337-0336BEBBD248}"/>
              </a:ext>
            </a:extLst>
          </p:cNvPr>
          <p:cNvSpPr/>
          <p:nvPr/>
        </p:nvSpPr>
        <p:spPr>
          <a:xfrm>
            <a:off x="4181768" y="899851"/>
            <a:ext cx="421675" cy="296411"/>
          </a:xfrm>
          <a:custGeom>
            <a:avLst/>
            <a:gdLst/>
            <a:ahLst/>
            <a:cxnLst/>
            <a:rect l="l" t="t" r="r" b="b"/>
            <a:pathLst>
              <a:path w="512713" h="360589">
                <a:moveTo>
                  <a:pt x="142827" y="0"/>
                </a:moveTo>
                <a:lnTo>
                  <a:pt x="238327" y="0"/>
                </a:lnTo>
                <a:cubicBezTo>
                  <a:pt x="235886" y="0"/>
                  <a:pt x="233725" y="892"/>
                  <a:pt x="231848" y="2676"/>
                </a:cubicBezTo>
                <a:cubicBezTo>
                  <a:pt x="229970" y="4460"/>
                  <a:pt x="228937" y="6573"/>
                  <a:pt x="228749" y="9015"/>
                </a:cubicBezTo>
                <a:lnTo>
                  <a:pt x="224523" y="63103"/>
                </a:lnTo>
                <a:cubicBezTo>
                  <a:pt x="224336" y="65732"/>
                  <a:pt x="225087" y="67892"/>
                  <a:pt x="226777" y="69582"/>
                </a:cubicBezTo>
                <a:cubicBezTo>
                  <a:pt x="228467" y="71273"/>
                  <a:pt x="230533" y="72118"/>
                  <a:pt x="232975" y="72118"/>
                </a:cubicBezTo>
                <a:lnTo>
                  <a:pt x="279739" y="72118"/>
                </a:lnTo>
                <a:cubicBezTo>
                  <a:pt x="282180" y="72118"/>
                  <a:pt x="284246" y="71273"/>
                  <a:pt x="285936" y="69582"/>
                </a:cubicBezTo>
                <a:cubicBezTo>
                  <a:pt x="287626" y="67892"/>
                  <a:pt x="288377" y="65732"/>
                  <a:pt x="288190" y="63103"/>
                </a:cubicBezTo>
                <a:lnTo>
                  <a:pt x="283964" y="9015"/>
                </a:lnTo>
                <a:cubicBezTo>
                  <a:pt x="283777" y="6573"/>
                  <a:pt x="282743" y="4460"/>
                  <a:pt x="280865" y="2676"/>
                </a:cubicBezTo>
                <a:cubicBezTo>
                  <a:pt x="278987" y="892"/>
                  <a:pt x="276827" y="0"/>
                  <a:pt x="274386" y="0"/>
                </a:cubicBezTo>
                <a:lnTo>
                  <a:pt x="369885" y="0"/>
                </a:lnTo>
                <a:cubicBezTo>
                  <a:pt x="373642" y="0"/>
                  <a:pt x="377210" y="1315"/>
                  <a:pt x="380591" y="3944"/>
                </a:cubicBezTo>
                <a:cubicBezTo>
                  <a:pt x="383971" y="6573"/>
                  <a:pt x="386412" y="9672"/>
                  <a:pt x="387915" y="13240"/>
                </a:cubicBezTo>
                <a:lnTo>
                  <a:pt x="505388" y="307346"/>
                </a:lnTo>
                <a:cubicBezTo>
                  <a:pt x="510271" y="318990"/>
                  <a:pt x="512713" y="329883"/>
                  <a:pt x="512713" y="340024"/>
                </a:cubicBezTo>
                <a:cubicBezTo>
                  <a:pt x="512713" y="353734"/>
                  <a:pt x="508393" y="360589"/>
                  <a:pt x="499754" y="360589"/>
                </a:cubicBezTo>
                <a:lnTo>
                  <a:pt x="301430" y="360589"/>
                </a:lnTo>
                <a:cubicBezTo>
                  <a:pt x="303872" y="360589"/>
                  <a:pt x="305938" y="359697"/>
                  <a:pt x="307628" y="357913"/>
                </a:cubicBezTo>
                <a:cubicBezTo>
                  <a:pt x="309318" y="356129"/>
                  <a:pt x="310069" y="354016"/>
                  <a:pt x="309882" y="351574"/>
                </a:cubicBezTo>
                <a:lnTo>
                  <a:pt x="304247" y="279457"/>
                </a:lnTo>
                <a:cubicBezTo>
                  <a:pt x="304060" y="277015"/>
                  <a:pt x="303026" y="274902"/>
                  <a:pt x="301149" y="273118"/>
                </a:cubicBezTo>
                <a:cubicBezTo>
                  <a:pt x="299270" y="271334"/>
                  <a:pt x="297110" y="270442"/>
                  <a:pt x="294669" y="270442"/>
                </a:cubicBezTo>
                <a:lnTo>
                  <a:pt x="218044" y="270442"/>
                </a:lnTo>
                <a:cubicBezTo>
                  <a:pt x="215603" y="270442"/>
                  <a:pt x="213442" y="271334"/>
                  <a:pt x="211565" y="273118"/>
                </a:cubicBezTo>
                <a:cubicBezTo>
                  <a:pt x="209686" y="274902"/>
                  <a:pt x="208654" y="277015"/>
                  <a:pt x="208466" y="279457"/>
                </a:cubicBezTo>
                <a:lnTo>
                  <a:pt x="202831" y="351574"/>
                </a:lnTo>
                <a:cubicBezTo>
                  <a:pt x="202644" y="354016"/>
                  <a:pt x="203395" y="356129"/>
                  <a:pt x="205085" y="357913"/>
                </a:cubicBezTo>
                <a:cubicBezTo>
                  <a:pt x="206775" y="359697"/>
                  <a:pt x="208841" y="360589"/>
                  <a:pt x="211283" y="360589"/>
                </a:cubicBezTo>
                <a:lnTo>
                  <a:pt x="12959" y="360589"/>
                </a:lnTo>
                <a:cubicBezTo>
                  <a:pt x="4320" y="360589"/>
                  <a:pt x="0" y="353734"/>
                  <a:pt x="0" y="340024"/>
                </a:cubicBezTo>
                <a:cubicBezTo>
                  <a:pt x="0" y="329883"/>
                  <a:pt x="2441" y="318990"/>
                  <a:pt x="7324" y="307346"/>
                </a:cubicBezTo>
                <a:lnTo>
                  <a:pt x="124798" y="13240"/>
                </a:lnTo>
                <a:cubicBezTo>
                  <a:pt x="126300" y="9672"/>
                  <a:pt x="128742" y="6573"/>
                  <a:pt x="132122" y="3944"/>
                </a:cubicBezTo>
                <a:cubicBezTo>
                  <a:pt x="135503" y="1315"/>
                  <a:pt x="139071" y="0"/>
                  <a:pt x="142827" y="0"/>
                </a:cubicBezTo>
                <a:close/>
                <a:moveTo>
                  <a:pt x="230157" y="108177"/>
                </a:moveTo>
                <a:cubicBezTo>
                  <a:pt x="227716" y="108177"/>
                  <a:pt x="225556" y="109069"/>
                  <a:pt x="223678" y="110853"/>
                </a:cubicBezTo>
                <a:cubicBezTo>
                  <a:pt x="221800" y="112637"/>
                  <a:pt x="220767" y="114750"/>
                  <a:pt x="220579" y="117191"/>
                </a:cubicBezTo>
                <a:lnTo>
                  <a:pt x="213818" y="207339"/>
                </a:lnTo>
                <a:lnTo>
                  <a:pt x="213818" y="208466"/>
                </a:lnTo>
                <a:cubicBezTo>
                  <a:pt x="213631" y="210719"/>
                  <a:pt x="214381" y="212597"/>
                  <a:pt x="216072" y="214100"/>
                </a:cubicBezTo>
                <a:cubicBezTo>
                  <a:pt x="217762" y="215602"/>
                  <a:pt x="219734" y="216353"/>
                  <a:pt x="221988" y="216353"/>
                </a:cubicBezTo>
                <a:lnTo>
                  <a:pt x="290725" y="216353"/>
                </a:lnTo>
                <a:cubicBezTo>
                  <a:pt x="292979" y="216353"/>
                  <a:pt x="294951" y="215602"/>
                  <a:pt x="296641" y="214100"/>
                </a:cubicBezTo>
                <a:cubicBezTo>
                  <a:pt x="298332" y="212597"/>
                  <a:pt x="299082" y="210719"/>
                  <a:pt x="298895" y="208466"/>
                </a:cubicBezTo>
                <a:lnTo>
                  <a:pt x="298895" y="207339"/>
                </a:lnTo>
                <a:lnTo>
                  <a:pt x="292134" y="117191"/>
                </a:lnTo>
                <a:cubicBezTo>
                  <a:pt x="291946" y="114750"/>
                  <a:pt x="290913" y="112637"/>
                  <a:pt x="289035" y="110853"/>
                </a:cubicBezTo>
                <a:cubicBezTo>
                  <a:pt x="287157" y="109069"/>
                  <a:pt x="284997" y="108177"/>
                  <a:pt x="282556" y="108177"/>
                </a:cubicBezTo>
                <a:lnTo>
                  <a:pt x="230157" y="1081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6" name="Rounded Rectangle 35">
            <a:extLst>
              <a:ext uri="{FF2B5EF4-FFF2-40B4-BE49-F238E27FC236}">
                <a16:creationId xmlns:a16="http://schemas.microsoft.com/office/drawing/2014/main" id="{770965CE-8FBA-334E-B138-A5DDF0FC8EB2}"/>
              </a:ext>
            </a:extLst>
          </p:cNvPr>
          <p:cNvSpPr/>
          <p:nvPr/>
        </p:nvSpPr>
        <p:spPr>
          <a:xfrm>
            <a:off x="16351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Resources </a:t>
            </a:r>
            <a:r>
              <a:rPr lang="en-US" sz="1067" dirty="0" err="1">
                <a:solidFill>
                  <a:srgbClr val="FFFFFF"/>
                </a:solidFill>
                <a:latin typeface="Arial" panose="020B0604020202020204"/>
              </a:rPr>
              <a:t>mgmt</a:t>
            </a:r>
            <a:endParaRPr lang="en-US" sz="1067" dirty="0">
              <a:solidFill>
                <a:srgbClr val="FFFFFF"/>
              </a:solidFill>
              <a:latin typeface="Arial" panose="020B0604020202020204"/>
            </a:endParaRPr>
          </a:p>
          <a:p>
            <a:pPr algn="ctr" defTabSz="609570" fontAlgn="base">
              <a:spcBef>
                <a:spcPct val="0"/>
              </a:spcBef>
              <a:spcAft>
                <a:spcPct val="0"/>
              </a:spcAft>
              <a:defRPr/>
            </a:pPr>
            <a:endParaRPr lang="en-US" sz="1067" dirty="0">
              <a:solidFill>
                <a:srgbClr val="FFFFFF"/>
              </a:solidFill>
              <a:latin typeface="Arial" panose="020B0604020202020204"/>
            </a:endParaRPr>
          </a:p>
        </p:txBody>
      </p:sp>
      <p:sp>
        <p:nvSpPr>
          <p:cNvPr id="37" name="Freeform 36">
            <a:extLst>
              <a:ext uri="{FF2B5EF4-FFF2-40B4-BE49-F238E27FC236}">
                <a16:creationId xmlns:a16="http://schemas.microsoft.com/office/drawing/2014/main" id="{8272391F-2218-994E-A910-8B0F56275A9E}"/>
              </a:ext>
            </a:extLst>
          </p:cNvPr>
          <p:cNvSpPr/>
          <p:nvPr/>
        </p:nvSpPr>
        <p:spPr>
          <a:xfrm>
            <a:off x="1942613" y="819106"/>
            <a:ext cx="324828" cy="415188"/>
          </a:xfrm>
          <a:custGeom>
            <a:avLst/>
            <a:gdLst/>
            <a:ahLst/>
            <a:cxnLst/>
            <a:rect l="l" t="t" r="r" b="b"/>
            <a:pathLst>
              <a:path w="394958" h="504825">
                <a:moveTo>
                  <a:pt x="181141" y="0"/>
                </a:moveTo>
                <a:cubicBezTo>
                  <a:pt x="194851" y="4695"/>
                  <a:pt x="206823" y="10470"/>
                  <a:pt x="217059" y="17325"/>
                </a:cubicBezTo>
                <a:cubicBezTo>
                  <a:pt x="227294" y="24180"/>
                  <a:pt x="235229" y="31364"/>
                  <a:pt x="240863" y="38876"/>
                </a:cubicBezTo>
                <a:cubicBezTo>
                  <a:pt x="246498" y="46388"/>
                  <a:pt x="251005" y="54370"/>
                  <a:pt x="254385" y="62821"/>
                </a:cubicBezTo>
                <a:cubicBezTo>
                  <a:pt x="257767" y="71273"/>
                  <a:pt x="259690" y="79630"/>
                  <a:pt x="260160" y="87894"/>
                </a:cubicBezTo>
                <a:cubicBezTo>
                  <a:pt x="260630" y="96157"/>
                  <a:pt x="260583" y="104186"/>
                  <a:pt x="260020" y="111980"/>
                </a:cubicBezTo>
                <a:cubicBezTo>
                  <a:pt x="259456" y="119774"/>
                  <a:pt x="258235" y="126957"/>
                  <a:pt x="256357" y="133531"/>
                </a:cubicBezTo>
                <a:cubicBezTo>
                  <a:pt x="254479" y="140104"/>
                  <a:pt x="252695" y="145926"/>
                  <a:pt x="251005" y="150997"/>
                </a:cubicBezTo>
                <a:cubicBezTo>
                  <a:pt x="249315" y="156068"/>
                  <a:pt x="247718" y="160012"/>
                  <a:pt x="246216" y="162829"/>
                </a:cubicBezTo>
                <a:lnTo>
                  <a:pt x="244244" y="167054"/>
                </a:lnTo>
                <a:cubicBezTo>
                  <a:pt x="244432" y="167993"/>
                  <a:pt x="244526" y="172735"/>
                  <a:pt x="244526" y="181281"/>
                </a:cubicBezTo>
                <a:cubicBezTo>
                  <a:pt x="244526" y="189826"/>
                  <a:pt x="244432" y="196540"/>
                  <a:pt x="244244" y="201423"/>
                </a:cubicBezTo>
                <a:cubicBezTo>
                  <a:pt x="244807" y="200108"/>
                  <a:pt x="245746" y="198371"/>
                  <a:pt x="247061" y="196211"/>
                </a:cubicBezTo>
                <a:cubicBezTo>
                  <a:pt x="248376" y="194051"/>
                  <a:pt x="251239" y="190014"/>
                  <a:pt x="255653" y="184098"/>
                </a:cubicBezTo>
                <a:cubicBezTo>
                  <a:pt x="260066" y="178182"/>
                  <a:pt x="264809" y="172735"/>
                  <a:pt x="269880" y="167758"/>
                </a:cubicBezTo>
                <a:cubicBezTo>
                  <a:pt x="274950" y="162782"/>
                  <a:pt x="281618" y="157570"/>
                  <a:pt x="289881" y="152124"/>
                </a:cubicBezTo>
                <a:cubicBezTo>
                  <a:pt x="298145" y="146677"/>
                  <a:pt x="306738" y="142499"/>
                  <a:pt x="315657" y="139587"/>
                </a:cubicBezTo>
                <a:cubicBezTo>
                  <a:pt x="324579" y="136677"/>
                  <a:pt x="335095" y="135315"/>
                  <a:pt x="347210" y="135503"/>
                </a:cubicBezTo>
                <a:cubicBezTo>
                  <a:pt x="359323" y="135691"/>
                  <a:pt x="371765" y="137944"/>
                  <a:pt x="384536" y="142264"/>
                </a:cubicBezTo>
                <a:cubicBezTo>
                  <a:pt x="384160" y="156913"/>
                  <a:pt x="382141" y="170200"/>
                  <a:pt x="378478" y="182126"/>
                </a:cubicBezTo>
                <a:cubicBezTo>
                  <a:pt x="374817" y="194051"/>
                  <a:pt x="370122" y="203864"/>
                  <a:pt x="364393" y="211564"/>
                </a:cubicBezTo>
                <a:cubicBezTo>
                  <a:pt x="358666" y="219265"/>
                  <a:pt x="352139" y="225979"/>
                  <a:pt x="344814" y="231707"/>
                </a:cubicBezTo>
                <a:cubicBezTo>
                  <a:pt x="337490" y="237435"/>
                  <a:pt x="329836" y="241708"/>
                  <a:pt x="321855" y="244525"/>
                </a:cubicBezTo>
                <a:cubicBezTo>
                  <a:pt x="313874" y="247342"/>
                  <a:pt x="305939" y="249595"/>
                  <a:pt x="298050" y="251286"/>
                </a:cubicBezTo>
                <a:cubicBezTo>
                  <a:pt x="290163" y="252976"/>
                  <a:pt x="282650" y="253868"/>
                  <a:pt x="275514" y="253962"/>
                </a:cubicBezTo>
                <a:cubicBezTo>
                  <a:pt x="268377" y="254056"/>
                  <a:pt x="262038" y="253962"/>
                  <a:pt x="256498" y="253680"/>
                </a:cubicBezTo>
                <a:cubicBezTo>
                  <a:pt x="250958" y="253399"/>
                  <a:pt x="246592" y="252976"/>
                  <a:pt x="243398" y="252413"/>
                </a:cubicBezTo>
                <a:lnTo>
                  <a:pt x="238610" y="251567"/>
                </a:lnTo>
                <a:cubicBezTo>
                  <a:pt x="234290" y="279175"/>
                  <a:pt x="227435" y="305750"/>
                  <a:pt x="218045" y="331291"/>
                </a:cubicBezTo>
                <a:cubicBezTo>
                  <a:pt x="219172" y="329977"/>
                  <a:pt x="220862" y="328239"/>
                  <a:pt x="223115" y="326080"/>
                </a:cubicBezTo>
                <a:cubicBezTo>
                  <a:pt x="225369" y="323920"/>
                  <a:pt x="230018" y="320070"/>
                  <a:pt x="237060" y="314530"/>
                </a:cubicBezTo>
                <a:cubicBezTo>
                  <a:pt x="244103" y="308990"/>
                  <a:pt x="251380" y="304059"/>
                  <a:pt x="258893" y="299740"/>
                </a:cubicBezTo>
                <a:cubicBezTo>
                  <a:pt x="266405" y="295420"/>
                  <a:pt x="275748" y="291476"/>
                  <a:pt x="286923" y="287908"/>
                </a:cubicBezTo>
                <a:cubicBezTo>
                  <a:pt x="298097" y="284340"/>
                  <a:pt x="309131" y="282462"/>
                  <a:pt x="320023" y="282274"/>
                </a:cubicBezTo>
                <a:cubicBezTo>
                  <a:pt x="330917" y="282086"/>
                  <a:pt x="343031" y="284293"/>
                  <a:pt x="356365" y="288894"/>
                </a:cubicBezTo>
                <a:cubicBezTo>
                  <a:pt x="369699" y="293495"/>
                  <a:pt x="382564" y="300773"/>
                  <a:pt x="394958" y="310727"/>
                </a:cubicBezTo>
                <a:cubicBezTo>
                  <a:pt x="388949" y="325751"/>
                  <a:pt x="381812" y="338710"/>
                  <a:pt x="373549" y="349603"/>
                </a:cubicBezTo>
                <a:cubicBezTo>
                  <a:pt x="365286" y="360495"/>
                  <a:pt x="356740" y="368806"/>
                  <a:pt x="347913" y="374534"/>
                </a:cubicBezTo>
                <a:cubicBezTo>
                  <a:pt x="339086" y="380262"/>
                  <a:pt x="329790" y="384629"/>
                  <a:pt x="320023" y="387633"/>
                </a:cubicBezTo>
                <a:cubicBezTo>
                  <a:pt x="310258" y="390639"/>
                  <a:pt x="300727" y="392000"/>
                  <a:pt x="291430" y="391718"/>
                </a:cubicBezTo>
                <a:cubicBezTo>
                  <a:pt x="282134" y="391437"/>
                  <a:pt x="273072" y="390639"/>
                  <a:pt x="264246" y="389324"/>
                </a:cubicBezTo>
                <a:cubicBezTo>
                  <a:pt x="255419" y="388009"/>
                  <a:pt x="247296" y="385943"/>
                  <a:pt x="239877" y="383126"/>
                </a:cubicBezTo>
                <a:cubicBezTo>
                  <a:pt x="232460" y="380309"/>
                  <a:pt x="225933" y="377727"/>
                  <a:pt x="220299" y="375379"/>
                </a:cubicBezTo>
                <a:cubicBezTo>
                  <a:pt x="214665" y="373031"/>
                  <a:pt x="210345" y="370919"/>
                  <a:pt x="207340" y="369041"/>
                </a:cubicBezTo>
                <a:lnTo>
                  <a:pt x="202551" y="366223"/>
                </a:lnTo>
                <a:cubicBezTo>
                  <a:pt x="181329" y="409043"/>
                  <a:pt x="154143" y="442802"/>
                  <a:pt x="120996" y="467498"/>
                </a:cubicBezTo>
                <a:cubicBezTo>
                  <a:pt x="87848" y="492195"/>
                  <a:pt x="51742" y="504637"/>
                  <a:pt x="12678" y="504825"/>
                </a:cubicBezTo>
                <a:cubicBezTo>
                  <a:pt x="9109" y="504825"/>
                  <a:pt x="6105" y="503604"/>
                  <a:pt x="3663" y="501163"/>
                </a:cubicBezTo>
                <a:cubicBezTo>
                  <a:pt x="1221" y="498721"/>
                  <a:pt x="0" y="495716"/>
                  <a:pt x="0" y="492148"/>
                </a:cubicBezTo>
                <a:cubicBezTo>
                  <a:pt x="0" y="488580"/>
                  <a:pt x="1221" y="485622"/>
                  <a:pt x="3663" y="483274"/>
                </a:cubicBezTo>
                <a:cubicBezTo>
                  <a:pt x="6105" y="480927"/>
                  <a:pt x="9109" y="479753"/>
                  <a:pt x="12678" y="479753"/>
                </a:cubicBezTo>
                <a:cubicBezTo>
                  <a:pt x="45168" y="479565"/>
                  <a:pt x="75452" y="469470"/>
                  <a:pt x="103530" y="449469"/>
                </a:cubicBezTo>
                <a:cubicBezTo>
                  <a:pt x="131607" y="429467"/>
                  <a:pt x="155223" y="401813"/>
                  <a:pt x="174379" y="366505"/>
                </a:cubicBezTo>
                <a:cubicBezTo>
                  <a:pt x="167619" y="369135"/>
                  <a:pt x="160858" y="371294"/>
                  <a:pt x="154096" y="372985"/>
                </a:cubicBezTo>
                <a:cubicBezTo>
                  <a:pt x="147336" y="374675"/>
                  <a:pt x="139541" y="375896"/>
                  <a:pt x="130715" y="376647"/>
                </a:cubicBezTo>
                <a:cubicBezTo>
                  <a:pt x="121888" y="377398"/>
                  <a:pt x="113342" y="377163"/>
                  <a:pt x="105079" y="375942"/>
                </a:cubicBezTo>
                <a:cubicBezTo>
                  <a:pt x="96815" y="374722"/>
                  <a:pt x="88083" y="372045"/>
                  <a:pt x="78880" y="367914"/>
                </a:cubicBezTo>
                <a:cubicBezTo>
                  <a:pt x="69677" y="363782"/>
                  <a:pt x="61039" y="358242"/>
                  <a:pt x="52963" y="351293"/>
                </a:cubicBezTo>
                <a:cubicBezTo>
                  <a:pt x="44887" y="344344"/>
                  <a:pt x="36952" y="334954"/>
                  <a:pt x="29158" y="323122"/>
                </a:cubicBezTo>
                <a:cubicBezTo>
                  <a:pt x="21364" y="311290"/>
                  <a:pt x="14368" y="297580"/>
                  <a:pt x="8172" y="281992"/>
                </a:cubicBezTo>
                <a:cubicBezTo>
                  <a:pt x="29581" y="273165"/>
                  <a:pt x="49676" y="267813"/>
                  <a:pt x="68456" y="265935"/>
                </a:cubicBezTo>
                <a:cubicBezTo>
                  <a:pt x="87238" y="264056"/>
                  <a:pt x="102966" y="264761"/>
                  <a:pt x="115643" y="268047"/>
                </a:cubicBezTo>
                <a:cubicBezTo>
                  <a:pt x="128320" y="271334"/>
                  <a:pt x="140011" y="276640"/>
                  <a:pt x="150716" y="283964"/>
                </a:cubicBezTo>
                <a:cubicBezTo>
                  <a:pt x="161421" y="291289"/>
                  <a:pt x="169732" y="298519"/>
                  <a:pt x="175648" y="305656"/>
                </a:cubicBezTo>
                <a:cubicBezTo>
                  <a:pt x="181564" y="312793"/>
                  <a:pt x="186869" y="320493"/>
                  <a:pt x="191564" y="328756"/>
                </a:cubicBezTo>
                <a:cubicBezTo>
                  <a:pt x="201518" y="304153"/>
                  <a:pt x="208936" y="276827"/>
                  <a:pt x="213819" y="246778"/>
                </a:cubicBezTo>
                <a:cubicBezTo>
                  <a:pt x="212505" y="246966"/>
                  <a:pt x="210814" y="247201"/>
                  <a:pt x="208748" y="247483"/>
                </a:cubicBezTo>
                <a:cubicBezTo>
                  <a:pt x="206683" y="247764"/>
                  <a:pt x="202316" y="247999"/>
                  <a:pt x="195649" y="248187"/>
                </a:cubicBezTo>
                <a:cubicBezTo>
                  <a:pt x="188982" y="248375"/>
                  <a:pt x="182456" y="248328"/>
                  <a:pt x="176070" y="248046"/>
                </a:cubicBezTo>
                <a:cubicBezTo>
                  <a:pt x="169685" y="247764"/>
                  <a:pt x="162031" y="246825"/>
                  <a:pt x="153110" y="245229"/>
                </a:cubicBezTo>
                <a:cubicBezTo>
                  <a:pt x="144190" y="243633"/>
                  <a:pt x="135879" y="241473"/>
                  <a:pt x="128179" y="238750"/>
                </a:cubicBezTo>
                <a:cubicBezTo>
                  <a:pt x="120479" y="236026"/>
                  <a:pt x="112591" y="232035"/>
                  <a:pt x="104516" y="226777"/>
                </a:cubicBezTo>
                <a:cubicBezTo>
                  <a:pt x="96440" y="221518"/>
                  <a:pt x="89396" y="215415"/>
                  <a:pt x="83387" y="208466"/>
                </a:cubicBezTo>
                <a:cubicBezTo>
                  <a:pt x="77378" y="201517"/>
                  <a:pt x="72260" y="192643"/>
                  <a:pt x="68034" y="181844"/>
                </a:cubicBezTo>
                <a:cubicBezTo>
                  <a:pt x="63808" y="171045"/>
                  <a:pt x="61133" y="159073"/>
                  <a:pt x="60005" y="145926"/>
                </a:cubicBezTo>
                <a:cubicBezTo>
                  <a:pt x="73152" y="140667"/>
                  <a:pt x="85687" y="137240"/>
                  <a:pt x="97614" y="135644"/>
                </a:cubicBezTo>
                <a:cubicBezTo>
                  <a:pt x="109539" y="134047"/>
                  <a:pt x="120103" y="134141"/>
                  <a:pt x="129306" y="135925"/>
                </a:cubicBezTo>
                <a:cubicBezTo>
                  <a:pt x="138509" y="137709"/>
                  <a:pt x="147148" y="140526"/>
                  <a:pt x="155223" y="144377"/>
                </a:cubicBezTo>
                <a:cubicBezTo>
                  <a:pt x="163299" y="148227"/>
                  <a:pt x="170201" y="152922"/>
                  <a:pt x="175929" y="158462"/>
                </a:cubicBezTo>
                <a:cubicBezTo>
                  <a:pt x="181657" y="164003"/>
                  <a:pt x="186916" y="169731"/>
                  <a:pt x="191704" y="175647"/>
                </a:cubicBezTo>
                <a:cubicBezTo>
                  <a:pt x="196494" y="181563"/>
                  <a:pt x="200438" y="187478"/>
                  <a:pt x="203537" y="193394"/>
                </a:cubicBezTo>
                <a:cubicBezTo>
                  <a:pt x="206635" y="199310"/>
                  <a:pt x="209218" y="204569"/>
                  <a:pt x="211284" y="209170"/>
                </a:cubicBezTo>
                <a:cubicBezTo>
                  <a:pt x="213350" y="213771"/>
                  <a:pt x="214851" y="217480"/>
                  <a:pt x="215791" y="220297"/>
                </a:cubicBezTo>
                <a:lnTo>
                  <a:pt x="216917" y="224805"/>
                </a:lnTo>
                <a:cubicBezTo>
                  <a:pt x="219172" y="201892"/>
                  <a:pt x="220299" y="183581"/>
                  <a:pt x="220299" y="169871"/>
                </a:cubicBezTo>
                <a:cubicBezTo>
                  <a:pt x="218796" y="168745"/>
                  <a:pt x="216777" y="167242"/>
                  <a:pt x="214241" y="165364"/>
                </a:cubicBezTo>
                <a:cubicBezTo>
                  <a:pt x="211706" y="163486"/>
                  <a:pt x="207105" y="159307"/>
                  <a:pt x="200438" y="152828"/>
                </a:cubicBezTo>
                <a:cubicBezTo>
                  <a:pt x="193770" y="146349"/>
                  <a:pt x="187808" y="139634"/>
                  <a:pt x="182550" y="132686"/>
                </a:cubicBezTo>
                <a:cubicBezTo>
                  <a:pt x="177291" y="125737"/>
                  <a:pt x="172220" y="117004"/>
                  <a:pt x="167337" y="106487"/>
                </a:cubicBezTo>
                <a:cubicBezTo>
                  <a:pt x="162454" y="95969"/>
                  <a:pt x="159356" y="85405"/>
                  <a:pt x="158041" y="74794"/>
                </a:cubicBezTo>
                <a:cubicBezTo>
                  <a:pt x="156725" y="64183"/>
                  <a:pt x="157853" y="52257"/>
                  <a:pt x="161421" y="39017"/>
                </a:cubicBezTo>
                <a:cubicBezTo>
                  <a:pt x="164990" y="25777"/>
                  <a:pt x="171563" y="12771"/>
                  <a:pt x="1811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38" name="Rounded Rectangle 37">
            <a:extLst>
              <a:ext uri="{FF2B5EF4-FFF2-40B4-BE49-F238E27FC236}">
                <a16:creationId xmlns:a16="http://schemas.microsoft.com/office/drawing/2014/main" id="{0589DE9F-7F4B-4B4B-963A-74FEF653CD35}"/>
              </a:ext>
            </a:extLst>
          </p:cNvPr>
          <p:cNvSpPr/>
          <p:nvPr/>
        </p:nvSpPr>
        <p:spPr>
          <a:xfrm>
            <a:off x="2776081" y="384000"/>
            <a:ext cx="951252" cy="960000"/>
          </a:xfrm>
          <a:prstGeom prst="roundRect">
            <a:avLst>
              <a:gd name="adj" fmla="val 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a:solidFill>
                  <a:srgbClr val="FFFFFF"/>
                </a:solidFill>
                <a:latin typeface="Arial" panose="020B0604020202020204"/>
              </a:rPr>
              <a:t>Energy </a:t>
            </a:r>
            <a:br>
              <a:rPr lang="en-US" sz="1067">
                <a:solidFill>
                  <a:srgbClr val="FFFFFF"/>
                </a:solidFill>
                <a:latin typeface="Arial" panose="020B0604020202020204"/>
              </a:rPr>
            </a:br>
            <a:r>
              <a:rPr lang="en-US" sz="1067">
                <a:solidFill>
                  <a:srgbClr val="FFFFFF"/>
                </a:solidFill>
                <a:latin typeface="Arial" panose="020B0604020202020204"/>
              </a:rPr>
              <a:t>system</a:t>
            </a:r>
          </a:p>
        </p:txBody>
      </p:sp>
      <p:sp>
        <p:nvSpPr>
          <p:cNvPr id="39" name="Freeform 38">
            <a:extLst>
              <a:ext uri="{FF2B5EF4-FFF2-40B4-BE49-F238E27FC236}">
                <a16:creationId xmlns:a16="http://schemas.microsoft.com/office/drawing/2014/main" id="{2EF23C38-AC40-0D46-8E31-F439DEE9E356}"/>
              </a:ext>
            </a:extLst>
          </p:cNvPr>
          <p:cNvSpPr/>
          <p:nvPr/>
        </p:nvSpPr>
        <p:spPr>
          <a:xfrm>
            <a:off x="3016813" y="812022"/>
            <a:ext cx="415188" cy="415188"/>
          </a:xfrm>
          <a:custGeom>
            <a:avLst/>
            <a:gdLst/>
            <a:ahLst/>
            <a:cxnLst/>
            <a:rect l="l" t="t" r="r" b="b"/>
            <a:pathLst>
              <a:path w="504825" h="504825">
                <a:moveTo>
                  <a:pt x="351856" y="0"/>
                </a:moveTo>
                <a:cubicBezTo>
                  <a:pt x="361810" y="0"/>
                  <a:pt x="370261" y="3474"/>
                  <a:pt x="377211" y="10423"/>
                </a:cubicBezTo>
                <a:cubicBezTo>
                  <a:pt x="384159" y="17372"/>
                  <a:pt x="387634" y="25871"/>
                  <a:pt x="387634" y="35918"/>
                </a:cubicBezTo>
                <a:cubicBezTo>
                  <a:pt x="387634" y="45966"/>
                  <a:pt x="384159" y="54464"/>
                  <a:pt x="377211" y="61413"/>
                </a:cubicBezTo>
                <a:lnTo>
                  <a:pt x="264526" y="174379"/>
                </a:lnTo>
                <a:lnTo>
                  <a:pt x="330447" y="240299"/>
                </a:lnTo>
                <a:lnTo>
                  <a:pt x="443412" y="127615"/>
                </a:lnTo>
                <a:cubicBezTo>
                  <a:pt x="450549" y="120666"/>
                  <a:pt x="459094" y="117191"/>
                  <a:pt x="469048" y="117191"/>
                </a:cubicBezTo>
                <a:cubicBezTo>
                  <a:pt x="479002" y="117191"/>
                  <a:pt x="487453" y="120666"/>
                  <a:pt x="494402" y="127615"/>
                </a:cubicBezTo>
                <a:cubicBezTo>
                  <a:pt x="501351" y="134564"/>
                  <a:pt x="504825" y="143015"/>
                  <a:pt x="504825" y="152969"/>
                </a:cubicBezTo>
                <a:cubicBezTo>
                  <a:pt x="504825" y="162923"/>
                  <a:pt x="501351" y="171468"/>
                  <a:pt x="494402" y="178604"/>
                </a:cubicBezTo>
                <a:lnTo>
                  <a:pt x="381436" y="291289"/>
                </a:lnTo>
                <a:lnTo>
                  <a:pt x="423693" y="333545"/>
                </a:lnTo>
                <a:lnTo>
                  <a:pt x="378619" y="378619"/>
                </a:lnTo>
                <a:cubicBezTo>
                  <a:pt x="348006" y="409231"/>
                  <a:pt x="311431" y="426744"/>
                  <a:pt x="268893" y="431158"/>
                </a:cubicBezTo>
                <a:cubicBezTo>
                  <a:pt x="226355" y="435571"/>
                  <a:pt x="187713" y="426134"/>
                  <a:pt x="152969" y="402846"/>
                </a:cubicBezTo>
                <a:lnTo>
                  <a:pt x="50990" y="504825"/>
                </a:lnTo>
                <a:lnTo>
                  <a:pt x="0" y="504825"/>
                </a:lnTo>
                <a:lnTo>
                  <a:pt x="0" y="453835"/>
                </a:lnTo>
                <a:lnTo>
                  <a:pt x="101979" y="351856"/>
                </a:lnTo>
                <a:cubicBezTo>
                  <a:pt x="78691" y="317112"/>
                  <a:pt x="69254" y="278471"/>
                  <a:pt x="73668" y="235932"/>
                </a:cubicBezTo>
                <a:cubicBezTo>
                  <a:pt x="78081" y="193394"/>
                  <a:pt x="95594" y="156819"/>
                  <a:pt x="126206" y="126206"/>
                </a:cubicBezTo>
                <a:lnTo>
                  <a:pt x="171280" y="81133"/>
                </a:lnTo>
                <a:lnTo>
                  <a:pt x="213537" y="123389"/>
                </a:lnTo>
                <a:lnTo>
                  <a:pt x="326221" y="10423"/>
                </a:lnTo>
                <a:cubicBezTo>
                  <a:pt x="333357" y="3474"/>
                  <a:pt x="341902" y="0"/>
                  <a:pt x="3518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0" name="Rounded Rectangle 39">
            <a:extLst>
              <a:ext uri="{FF2B5EF4-FFF2-40B4-BE49-F238E27FC236}">
                <a16:creationId xmlns:a16="http://schemas.microsoft.com/office/drawing/2014/main" id="{C6033533-38FF-2147-BBB1-357D41068D15}"/>
              </a:ext>
            </a:extLst>
          </p:cNvPr>
          <p:cNvSpPr/>
          <p:nvPr/>
        </p:nvSpPr>
        <p:spPr>
          <a:xfrm>
            <a:off x="73396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Industry 4.0</a:t>
            </a:r>
          </a:p>
        </p:txBody>
      </p:sp>
      <p:sp>
        <p:nvSpPr>
          <p:cNvPr id="41" name="Freeform 40">
            <a:extLst>
              <a:ext uri="{FF2B5EF4-FFF2-40B4-BE49-F238E27FC236}">
                <a16:creationId xmlns:a16="http://schemas.microsoft.com/office/drawing/2014/main" id="{5D320E6E-70C8-C44C-A6F0-C3ACCBB8CD1F}"/>
              </a:ext>
            </a:extLst>
          </p:cNvPr>
          <p:cNvSpPr/>
          <p:nvPr/>
        </p:nvSpPr>
        <p:spPr>
          <a:xfrm>
            <a:off x="7637368" y="856002"/>
            <a:ext cx="355875" cy="3556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2" name="Rounded Rectangle 41">
            <a:extLst>
              <a:ext uri="{FF2B5EF4-FFF2-40B4-BE49-F238E27FC236}">
                <a16:creationId xmlns:a16="http://schemas.microsoft.com/office/drawing/2014/main" id="{C3798AEA-08ED-744D-9BF2-BDA0C2A5F2A9}"/>
              </a:ext>
            </a:extLst>
          </p:cNvPr>
          <p:cNvSpPr/>
          <p:nvPr/>
        </p:nvSpPr>
        <p:spPr>
          <a:xfrm>
            <a:off x="8480581" y="384000"/>
            <a:ext cx="951252" cy="960000"/>
          </a:xfrm>
          <a:prstGeom prst="roundRect">
            <a:avLst>
              <a:gd name="adj" fmla="val 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a:solidFill>
                  <a:srgbClr val="FFFFFF"/>
                </a:solidFill>
                <a:latin typeface="Arial" panose="020B0604020202020204"/>
              </a:rPr>
              <a:t>Regulation</a:t>
            </a:r>
          </a:p>
        </p:txBody>
      </p:sp>
      <p:sp>
        <p:nvSpPr>
          <p:cNvPr id="43" name="Freeform 42">
            <a:extLst>
              <a:ext uri="{FF2B5EF4-FFF2-40B4-BE49-F238E27FC236}">
                <a16:creationId xmlns:a16="http://schemas.microsoft.com/office/drawing/2014/main" id="{FF61EF2B-772D-214C-BBB6-F9DDF98F51BE}"/>
              </a:ext>
            </a:extLst>
          </p:cNvPr>
          <p:cNvSpPr/>
          <p:nvPr/>
        </p:nvSpPr>
        <p:spPr>
          <a:xfrm>
            <a:off x="8768389" y="827670"/>
            <a:ext cx="385839" cy="355693"/>
          </a:xfrm>
          <a:custGeom>
            <a:avLst/>
            <a:gdLst/>
            <a:ahLst/>
            <a:cxnLst/>
            <a:rect l="l" t="t" r="r" b="b"/>
            <a:pathLst>
              <a:path w="469140" h="432707">
                <a:moveTo>
                  <a:pt x="170863" y="0"/>
                </a:moveTo>
                <a:lnTo>
                  <a:pt x="385245" y="0"/>
                </a:lnTo>
                <a:cubicBezTo>
                  <a:pt x="399143" y="0"/>
                  <a:pt x="409848" y="5259"/>
                  <a:pt x="417360" y="15776"/>
                </a:cubicBezTo>
                <a:cubicBezTo>
                  <a:pt x="424873" y="26293"/>
                  <a:pt x="426563" y="38500"/>
                  <a:pt x="422431" y="52398"/>
                </a:cubicBezTo>
                <a:lnTo>
                  <a:pt x="345242" y="307628"/>
                </a:lnTo>
                <a:cubicBezTo>
                  <a:pt x="338481" y="329977"/>
                  <a:pt x="331767" y="344391"/>
                  <a:pt x="325100" y="350870"/>
                </a:cubicBezTo>
                <a:cubicBezTo>
                  <a:pt x="318433" y="357350"/>
                  <a:pt x="306366" y="360589"/>
                  <a:pt x="288900" y="360589"/>
                </a:cubicBezTo>
                <a:lnTo>
                  <a:pt x="44094" y="360589"/>
                </a:lnTo>
                <a:cubicBezTo>
                  <a:pt x="39023" y="360589"/>
                  <a:pt x="35455" y="361998"/>
                  <a:pt x="33389" y="364815"/>
                </a:cubicBezTo>
                <a:cubicBezTo>
                  <a:pt x="31323" y="367820"/>
                  <a:pt x="31229" y="371858"/>
                  <a:pt x="33107" y="376928"/>
                </a:cubicBezTo>
                <a:cubicBezTo>
                  <a:pt x="37614" y="390075"/>
                  <a:pt x="51136" y="396648"/>
                  <a:pt x="73673" y="396648"/>
                </a:cubicBezTo>
                <a:lnTo>
                  <a:pt x="333692" y="396648"/>
                </a:lnTo>
                <a:cubicBezTo>
                  <a:pt x="339139" y="396648"/>
                  <a:pt x="344397" y="395193"/>
                  <a:pt x="349468" y="392282"/>
                </a:cubicBezTo>
                <a:cubicBezTo>
                  <a:pt x="354539" y="389371"/>
                  <a:pt x="357826" y="385474"/>
                  <a:pt x="359327" y="380591"/>
                </a:cubicBezTo>
                <a:lnTo>
                  <a:pt x="443841" y="102543"/>
                </a:lnTo>
                <a:cubicBezTo>
                  <a:pt x="445156" y="98411"/>
                  <a:pt x="445625" y="93058"/>
                  <a:pt x="445250" y="86485"/>
                </a:cubicBezTo>
                <a:cubicBezTo>
                  <a:pt x="452386" y="89302"/>
                  <a:pt x="457926" y="93340"/>
                  <a:pt x="461870" y="98599"/>
                </a:cubicBezTo>
                <a:cubicBezTo>
                  <a:pt x="469383" y="109304"/>
                  <a:pt x="471073" y="121417"/>
                  <a:pt x="466941" y="134939"/>
                </a:cubicBezTo>
                <a:lnTo>
                  <a:pt x="389471" y="390169"/>
                </a:lnTo>
                <a:cubicBezTo>
                  <a:pt x="385903" y="402188"/>
                  <a:pt x="378719" y="412283"/>
                  <a:pt x="367920" y="420453"/>
                </a:cubicBezTo>
                <a:cubicBezTo>
                  <a:pt x="357121" y="428622"/>
                  <a:pt x="345618" y="432707"/>
                  <a:pt x="333410" y="432707"/>
                </a:cubicBezTo>
                <a:lnTo>
                  <a:pt x="73391" y="432707"/>
                </a:lnTo>
                <a:cubicBezTo>
                  <a:pt x="58931" y="432707"/>
                  <a:pt x="44986" y="427683"/>
                  <a:pt x="31558" y="417636"/>
                </a:cubicBezTo>
                <a:cubicBezTo>
                  <a:pt x="18130" y="407588"/>
                  <a:pt x="8787" y="395240"/>
                  <a:pt x="3528" y="380591"/>
                </a:cubicBezTo>
                <a:cubicBezTo>
                  <a:pt x="-980" y="368008"/>
                  <a:pt x="-1167" y="356082"/>
                  <a:pt x="2964" y="344813"/>
                </a:cubicBezTo>
                <a:cubicBezTo>
                  <a:pt x="2964" y="344062"/>
                  <a:pt x="3246" y="341527"/>
                  <a:pt x="3809" y="337207"/>
                </a:cubicBezTo>
                <a:cubicBezTo>
                  <a:pt x="4372" y="332888"/>
                  <a:pt x="4748" y="329413"/>
                  <a:pt x="4936" y="326784"/>
                </a:cubicBezTo>
                <a:cubicBezTo>
                  <a:pt x="5124" y="325281"/>
                  <a:pt x="4843" y="323263"/>
                  <a:pt x="4091" y="320727"/>
                </a:cubicBezTo>
                <a:cubicBezTo>
                  <a:pt x="3340" y="318192"/>
                  <a:pt x="3058" y="316361"/>
                  <a:pt x="3246" y="315234"/>
                </a:cubicBezTo>
                <a:cubicBezTo>
                  <a:pt x="3622" y="313168"/>
                  <a:pt x="4372" y="311196"/>
                  <a:pt x="5500" y="309318"/>
                </a:cubicBezTo>
                <a:cubicBezTo>
                  <a:pt x="6626" y="307440"/>
                  <a:pt x="8176" y="305233"/>
                  <a:pt x="10148" y="302698"/>
                </a:cubicBezTo>
                <a:cubicBezTo>
                  <a:pt x="12120" y="300162"/>
                  <a:pt x="13669" y="297956"/>
                  <a:pt x="14796" y="296078"/>
                </a:cubicBezTo>
                <a:cubicBezTo>
                  <a:pt x="19116" y="288941"/>
                  <a:pt x="23342" y="280349"/>
                  <a:pt x="27473" y="270301"/>
                </a:cubicBezTo>
                <a:cubicBezTo>
                  <a:pt x="31605" y="260253"/>
                  <a:pt x="34422" y="251661"/>
                  <a:pt x="35924" y="244525"/>
                </a:cubicBezTo>
                <a:cubicBezTo>
                  <a:pt x="36488" y="242647"/>
                  <a:pt x="36535" y="239829"/>
                  <a:pt x="36065" y="236073"/>
                </a:cubicBezTo>
                <a:cubicBezTo>
                  <a:pt x="35595" y="232317"/>
                  <a:pt x="35549" y="229688"/>
                  <a:pt x="35924" y="228185"/>
                </a:cubicBezTo>
                <a:cubicBezTo>
                  <a:pt x="36488" y="226120"/>
                  <a:pt x="38084" y="223490"/>
                  <a:pt x="40713" y="220297"/>
                </a:cubicBezTo>
                <a:cubicBezTo>
                  <a:pt x="43343" y="217105"/>
                  <a:pt x="44939" y="214945"/>
                  <a:pt x="45502" y="213818"/>
                </a:cubicBezTo>
                <a:cubicBezTo>
                  <a:pt x="49446" y="207057"/>
                  <a:pt x="53390" y="198418"/>
                  <a:pt x="57334" y="187901"/>
                </a:cubicBezTo>
                <a:cubicBezTo>
                  <a:pt x="61278" y="177384"/>
                  <a:pt x="63626" y="168932"/>
                  <a:pt x="64377" y="162547"/>
                </a:cubicBezTo>
                <a:cubicBezTo>
                  <a:pt x="64565" y="160857"/>
                  <a:pt x="64330" y="157852"/>
                  <a:pt x="63673" y="153532"/>
                </a:cubicBezTo>
                <a:cubicBezTo>
                  <a:pt x="63016" y="149213"/>
                  <a:pt x="63062" y="146583"/>
                  <a:pt x="63813" y="145644"/>
                </a:cubicBezTo>
                <a:cubicBezTo>
                  <a:pt x="64565" y="143203"/>
                  <a:pt x="66631" y="140339"/>
                  <a:pt x="70011" y="137052"/>
                </a:cubicBezTo>
                <a:cubicBezTo>
                  <a:pt x="73391" y="133765"/>
                  <a:pt x="75458" y="131653"/>
                  <a:pt x="76209" y="130714"/>
                </a:cubicBezTo>
                <a:cubicBezTo>
                  <a:pt x="79778" y="125831"/>
                  <a:pt x="83768" y="117896"/>
                  <a:pt x="88181" y="106909"/>
                </a:cubicBezTo>
                <a:cubicBezTo>
                  <a:pt x="92595" y="95922"/>
                  <a:pt x="95177" y="86861"/>
                  <a:pt x="95928" y="79724"/>
                </a:cubicBezTo>
                <a:cubicBezTo>
                  <a:pt x="96117" y="78222"/>
                  <a:pt x="95835" y="75827"/>
                  <a:pt x="95083" y="72540"/>
                </a:cubicBezTo>
                <a:cubicBezTo>
                  <a:pt x="94333" y="69254"/>
                  <a:pt x="94145" y="66765"/>
                  <a:pt x="94520" y="65075"/>
                </a:cubicBezTo>
                <a:cubicBezTo>
                  <a:pt x="94896" y="63573"/>
                  <a:pt x="95741" y="61882"/>
                  <a:pt x="97055" y="60004"/>
                </a:cubicBezTo>
                <a:cubicBezTo>
                  <a:pt x="98370" y="58126"/>
                  <a:pt x="100061" y="55966"/>
                  <a:pt x="102126" y="53525"/>
                </a:cubicBezTo>
                <a:cubicBezTo>
                  <a:pt x="104192" y="51083"/>
                  <a:pt x="105788" y="49111"/>
                  <a:pt x="106915" y="47609"/>
                </a:cubicBezTo>
                <a:cubicBezTo>
                  <a:pt x="108418" y="45355"/>
                  <a:pt x="109967" y="42491"/>
                  <a:pt x="111563" y="39017"/>
                </a:cubicBezTo>
                <a:cubicBezTo>
                  <a:pt x="113160" y="35542"/>
                  <a:pt x="114569" y="32256"/>
                  <a:pt x="115789" y="29157"/>
                </a:cubicBezTo>
                <a:cubicBezTo>
                  <a:pt x="117010" y="26058"/>
                  <a:pt x="118512" y="22678"/>
                  <a:pt x="120297" y="19015"/>
                </a:cubicBezTo>
                <a:cubicBezTo>
                  <a:pt x="122081" y="15353"/>
                  <a:pt x="123912" y="12348"/>
                  <a:pt x="125790" y="10001"/>
                </a:cubicBezTo>
                <a:cubicBezTo>
                  <a:pt x="127668" y="7653"/>
                  <a:pt x="130157" y="5446"/>
                  <a:pt x="133255" y="3381"/>
                </a:cubicBezTo>
                <a:cubicBezTo>
                  <a:pt x="136354" y="1315"/>
                  <a:pt x="139734" y="235"/>
                  <a:pt x="143396" y="141"/>
                </a:cubicBezTo>
                <a:cubicBezTo>
                  <a:pt x="147059" y="47"/>
                  <a:pt x="151520" y="563"/>
                  <a:pt x="156778" y="1690"/>
                </a:cubicBezTo>
                <a:lnTo>
                  <a:pt x="156496" y="2535"/>
                </a:lnTo>
                <a:cubicBezTo>
                  <a:pt x="163633" y="845"/>
                  <a:pt x="168422" y="0"/>
                  <a:pt x="170863" y="0"/>
                </a:cubicBezTo>
                <a:close/>
                <a:moveTo>
                  <a:pt x="179878" y="72118"/>
                </a:moveTo>
                <a:cubicBezTo>
                  <a:pt x="177437" y="72118"/>
                  <a:pt x="175042" y="73010"/>
                  <a:pt x="172695" y="74794"/>
                </a:cubicBezTo>
                <a:cubicBezTo>
                  <a:pt x="170347" y="76578"/>
                  <a:pt x="168798" y="78691"/>
                  <a:pt x="168046" y="81133"/>
                </a:cubicBezTo>
                <a:lnTo>
                  <a:pt x="162130" y="99162"/>
                </a:lnTo>
                <a:cubicBezTo>
                  <a:pt x="161380" y="101604"/>
                  <a:pt x="161567" y="103716"/>
                  <a:pt x="162694" y="105501"/>
                </a:cubicBezTo>
                <a:cubicBezTo>
                  <a:pt x="163821" y="107285"/>
                  <a:pt x="165699" y="108177"/>
                  <a:pt x="168328" y="108177"/>
                </a:cubicBezTo>
                <a:lnTo>
                  <a:pt x="339608" y="108177"/>
                </a:lnTo>
                <a:cubicBezTo>
                  <a:pt x="342050" y="108177"/>
                  <a:pt x="344445" y="107285"/>
                  <a:pt x="346792" y="105501"/>
                </a:cubicBezTo>
                <a:cubicBezTo>
                  <a:pt x="349139" y="103716"/>
                  <a:pt x="350689" y="101604"/>
                  <a:pt x="351440" y="99162"/>
                </a:cubicBezTo>
                <a:lnTo>
                  <a:pt x="357355" y="81133"/>
                </a:lnTo>
                <a:cubicBezTo>
                  <a:pt x="358107" y="78691"/>
                  <a:pt x="357919" y="76578"/>
                  <a:pt x="356792" y="74794"/>
                </a:cubicBezTo>
                <a:cubicBezTo>
                  <a:pt x="355665" y="73010"/>
                  <a:pt x="353788" y="72118"/>
                  <a:pt x="351158" y="72118"/>
                </a:cubicBezTo>
                <a:lnTo>
                  <a:pt x="179878" y="72118"/>
                </a:lnTo>
                <a:close/>
                <a:moveTo>
                  <a:pt x="156496" y="144236"/>
                </a:moveTo>
                <a:cubicBezTo>
                  <a:pt x="154055" y="144236"/>
                  <a:pt x="151660" y="145128"/>
                  <a:pt x="149312" y="146912"/>
                </a:cubicBezTo>
                <a:cubicBezTo>
                  <a:pt x="146965" y="148696"/>
                  <a:pt x="145416" y="150809"/>
                  <a:pt x="144664" y="153250"/>
                </a:cubicBezTo>
                <a:lnTo>
                  <a:pt x="138748" y="171280"/>
                </a:lnTo>
                <a:cubicBezTo>
                  <a:pt x="137997" y="173721"/>
                  <a:pt x="138185" y="175834"/>
                  <a:pt x="139312" y="177618"/>
                </a:cubicBezTo>
                <a:cubicBezTo>
                  <a:pt x="140438" y="179402"/>
                  <a:pt x="142317" y="180295"/>
                  <a:pt x="144946" y="180295"/>
                </a:cubicBezTo>
                <a:lnTo>
                  <a:pt x="316226" y="180295"/>
                </a:lnTo>
                <a:cubicBezTo>
                  <a:pt x="318668" y="180295"/>
                  <a:pt x="321062" y="179402"/>
                  <a:pt x="323410" y="177618"/>
                </a:cubicBezTo>
                <a:cubicBezTo>
                  <a:pt x="325757" y="175834"/>
                  <a:pt x="327307" y="173721"/>
                  <a:pt x="328058" y="171280"/>
                </a:cubicBezTo>
                <a:lnTo>
                  <a:pt x="333974" y="153250"/>
                </a:lnTo>
                <a:cubicBezTo>
                  <a:pt x="334725" y="150809"/>
                  <a:pt x="334537" y="148696"/>
                  <a:pt x="333410" y="146912"/>
                </a:cubicBezTo>
                <a:cubicBezTo>
                  <a:pt x="332284" y="145128"/>
                  <a:pt x="330405" y="144236"/>
                  <a:pt x="327776" y="144236"/>
                </a:cubicBezTo>
                <a:lnTo>
                  <a:pt x="156496" y="1442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4" name="Rounded Rectangle 43">
            <a:extLst>
              <a:ext uri="{FF2B5EF4-FFF2-40B4-BE49-F238E27FC236}">
                <a16:creationId xmlns:a16="http://schemas.microsoft.com/office/drawing/2014/main" id="{19B965E6-FED3-1E48-B915-7991852B8173}"/>
              </a:ext>
            </a:extLst>
          </p:cNvPr>
          <p:cNvSpPr/>
          <p:nvPr/>
        </p:nvSpPr>
        <p:spPr>
          <a:xfrm>
            <a:off x="5057881" y="384000"/>
            <a:ext cx="951252" cy="960000"/>
          </a:xfrm>
          <a:prstGeom prst="roundRect">
            <a:avLst>
              <a:gd name="adj" fmla="val 0"/>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Information </a:t>
            </a:r>
            <a:r>
              <a:rPr lang="en-US" sz="1067" dirty="0" err="1">
                <a:solidFill>
                  <a:srgbClr val="FFFFFF"/>
                </a:solidFill>
                <a:latin typeface="Arial" panose="020B0604020202020204"/>
              </a:rPr>
              <a:t>SystemNW</a:t>
            </a:r>
            <a:endParaRPr lang="en-US" sz="1067" dirty="0">
              <a:solidFill>
                <a:srgbClr val="FFFFFF"/>
              </a:solidFill>
              <a:latin typeface="Arial" panose="020B0604020202020204"/>
            </a:endParaRPr>
          </a:p>
        </p:txBody>
      </p:sp>
      <p:sp>
        <p:nvSpPr>
          <p:cNvPr id="45" name="Freeform 44">
            <a:extLst>
              <a:ext uri="{FF2B5EF4-FFF2-40B4-BE49-F238E27FC236}">
                <a16:creationId xmlns:a16="http://schemas.microsoft.com/office/drawing/2014/main" id="{1E295B5F-D728-AE4E-876D-76B052CB68C1}"/>
              </a:ext>
            </a:extLst>
          </p:cNvPr>
          <p:cNvSpPr/>
          <p:nvPr/>
        </p:nvSpPr>
        <p:spPr>
          <a:xfrm>
            <a:off x="5300495" y="869067"/>
            <a:ext cx="455037" cy="323207"/>
          </a:xfrm>
          <a:custGeom>
            <a:avLst/>
            <a:gdLst>
              <a:gd name="connsiteX0" fmla="*/ 276639 w 553279"/>
              <a:gd name="connsiteY0" fmla="*/ 324530 h 392986"/>
              <a:gd name="connsiteX1" fmla="*/ 305796 w 553279"/>
              <a:gd name="connsiteY1" fmla="*/ 330728 h 392986"/>
              <a:gd name="connsiteX2" fmla="*/ 323403 w 553279"/>
              <a:gd name="connsiteY2" fmla="*/ 345940 h 392986"/>
              <a:gd name="connsiteX3" fmla="*/ 302838 w 553279"/>
              <a:gd name="connsiteY3" fmla="*/ 372280 h 392986"/>
              <a:gd name="connsiteX4" fmla="*/ 276639 w 553279"/>
              <a:gd name="connsiteY4" fmla="*/ 392986 h 392986"/>
              <a:gd name="connsiteX5" fmla="*/ 250440 w 553279"/>
              <a:gd name="connsiteY5" fmla="*/ 372280 h 392986"/>
              <a:gd name="connsiteX6" fmla="*/ 229875 w 553279"/>
              <a:gd name="connsiteY6" fmla="*/ 345940 h 392986"/>
              <a:gd name="connsiteX7" fmla="*/ 247482 w 553279"/>
              <a:gd name="connsiteY7" fmla="*/ 330728 h 392986"/>
              <a:gd name="connsiteX8" fmla="*/ 276639 w 553279"/>
              <a:gd name="connsiteY8" fmla="*/ 324530 h 392986"/>
              <a:gd name="connsiteX9" fmla="*/ 276639 w 553279"/>
              <a:gd name="connsiteY9" fmla="*/ 216353 h 392986"/>
              <a:gd name="connsiteX10" fmla="*/ 342277 w 553279"/>
              <a:gd name="connsiteY10" fmla="*/ 228749 h 392986"/>
              <a:gd name="connsiteX11" fmla="*/ 397493 w 553279"/>
              <a:gd name="connsiteY11" fmla="*/ 262836 h 392986"/>
              <a:gd name="connsiteX12" fmla="*/ 400310 w 553279"/>
              <a:gd name="connsiteY12" fmla="*/ 269315 h 392986"/>
              <a:gd name="connsiteX13" fmla="*/ 379041 w 553279"/>
              <a:gd name="connsiteY13" fmla="*/ 295514 h 392986"/>
              <a:gd name="connsiteX14" fmla="*/ 352701 w 553279"/>
              <a:gd name="connsiteY14" fmla="*/ 316642 h 392986"/>
              <a:gd name="connsiteX15" fmla="*/ 341432 w 553279"/>
              <a:gd name="connsiteY15" fmla="*/ 309600 h 392986"/>
              <a:gd name="connsiteX16" fmla="*/ 312839 w 553279"/>
              <a:gd name="connsiteY16" fmla="*/ 295514 h 392986"/>
              <a:gd name="connsiteX17" fmla="*/ 276639 w 553279"/>
              <a:gd name="connsiteY17" fmla="*/ 288471 h 392986"/>
              <a:gd name="connsiteX18" fmla="*/ 240439 w 553279"/>
              <a:gd name="connsiteY18" fmla="*/ 295514 h 392986"/>
              <a:gd name="connsiteX19" fmla="*/ 211986 w 553279"/>
              <a:gd name="connsiteY19" fmla="*/ 309600 h 392986"/>
              <a:gd name="connsiteX20" fmla="*/ 200577 w 553279"/>
              <a:gd name="connsiteY20" fmla="*/ 316642 h 392986"/>
              <a:gd name="connsiteX21" fmla="*/ 174237 w 553279"/>
              <a:gd name="connsiteY21" fmla="*/ 295514 h 392986"/>
              <a:gd name="connsiteX22" fmla="*/ 152968 w 553279"/>
              <a:gd name="connsiteY22" fmla="*/ 269315 h 392986"/>
              <a:gd name="connsiteX23" fmla="*/ 155785 w 553279"/>
              <a:gd name="connsiteY23" fmla="*/ 262836 h 392986"/>
              <a:gd name="connsiteX24" fmla="*/ 211000 w 553279"/>
              <a:gd name="connsiteY24" fmla="*/ 228749 h 392986"/>
              <a:gd name="connsiteX25" fmla="*/ 276639 w 553279"/>
              <a:gd name="connsiteY25" fmla="*/ 216353 h 392986"/>
              <a:gd name="connsiteX26" fmla="*/ 276640 w 553279"/>
              <a:gd name="connsiteY26" fmla="*/ 108177 h 392986"/>
              <a:gd name="connsiteX27" fmla="*/ 383690 w 553279"/>
              <a:gd name="connsiteY27" fmla="*/ 128742 h 392986"/>
              <a:gd name="connsiteX28" fmla="*/ 473837 w 553279"/>
              <a:gd name="connsiteY28" fmla="*/ 186492 h 392986"/>
              <a:gd name="connsiteX29" fmla="*/ 476654 w 553279"/>
              <a:gd name="connsiteY29" fmla="*/ 192690 h 392986"/>
              <a:gd name="connsiteX30" fmla="*/ 455526 w 553279"/>
              <a:gd name="connsiteY30" fmla="*/ 218889 h 392986"/>
              <a:gd name="connsiteX31" fmla="*/ 429608 w 553279"/>
              <a:gd name="connsiteY31" fmla="*/ 240017 h 392986"/>
              <a:gd name="connsiteX32" fmla="*/ 423129 w 553279"/>
              <a:gd name="connsiteY32" fmla="*/ 237764 h 392986"/>
              <a:gd name="connsiteX33" fmla="*/ 352138 w 553279"/>
              <a:gd name="connsiteY33" fmla="*/ 194239 h 392986"/>
              <a:gd name="connsiteX34" fmla="*/ 276640 w 553279"/>
              <a:gd name="connsiteY34" fmla="*/ 180295 h 392986"/>
              <a:gd name="connsiteX35" fmla="*/ 228608 w 553279"/>
              <a:gd name="connsiteY35" fmla="*/ 186492 h 392986"/>
              <a:gd name="connsiteX36" fmla="*/ 186633 w 553279"/>
              <a:gd name="connsiteY36" fmla="*/ 201423 h 392986"/>
              <a:gd name="connsiteX37" fmla="*/ 154659 w 553279"/>
              <a:gd name="connsiteY37" fmla="*/ 218889 h 392986"/>
              <a:gd name="connsiteX38" fmla="*/ 132404 w 553279"/>
              <a:gd name="connsiteY38" fmla="*/ 233820 h 392986"/>
              <a:gd name="connsiteX39" fmla="*/ 123671 w 553279"/>
              <a:gd name="connsiteY39" fmla="*/ 240017 h 392986"/>
              <a:gd name="connsiteX40" fmla="*/ 97754 w 553279"/>
              <a:gd name="connsiteY40" fmla="*/ 218889 h 392986"/>
              <a:gd name="connsiteX41" fmla="*/ 76625 w 553279"/>
              <a:gd name="connsiteY41" fmla="*/ 192690 h 392986"/>
              <a:gd name="connsiteX42" fmla="*/ 79442 w 553279"/>
              <a:gd name="connsiteY42" fmla="*/ 186492 h 392986"/>
              <a:gd name="connsiteX43" fmla="*/ 169590 w 553279"/>
              <a:gd name="connsiteY43" fmla="*/ 128742 h 392986"/>
              <a:gd name="connsiteX44" fmla="*/ 276640 w 553279"/>
              <a:gd name="connsiteY44" fmla="*/ 108177 h 392986"/>
              <a:gd name="connsiteX45" fmla="*/ 276640 w 553279"/>
              <a:gd name="connsiteY45" fmla="*/ 0 h 392986"/>
              <a:gd name="connsiteX46" fmla="*/ 425101 w 553279"/>
              <a:gd name="connsiteY46" fmla="*/ 28734 h 392986"/>
              <a:gd name="connsiteX47" fmla="*/ 550462 w 553279"/>
              <a:gd name="connsiteY47" fmla="*/ 109867 h 392986"/>
              <a:gd name="connsiteX48" fmla="*/ 553279 w 553279"/>
              <a:gd name="connsiteY48" fmla="*/ 116346 h 392986"/>
              <a:gd name="connsiteX49" fmla="*/ 532010 w 553279"/>
              <a:gd name="connsiteY49" fmla="*/ 142545 h 392986"/>
              <a:gd name="connsiteX50" fmla="*/ 505952 w 553279"/>
              <a:gd name="connsiteY50" fmla="*/ 163674 h 392986"/>
              <a:gd name="connsiteX51" fmla="*/ 499755 w 553279"/>
              <a:gd name="connsiteY51" fmla="*/ 161138 h 392986"/>
              <a:gd name="connsiteX52" fmla="*/ 395099 w 553279"/>
              <a:gd name="connsiteY52" fmla="*/ 94514 h 392986"/>
              <a:gd name="connsiteX53" fmla="*/ 276640 w 553279"/>
              <a:gd name="connsiteY53" fmla="*/ 72118 h 392986"/>
              <a:gd name="connsiteX54" fmla="*/ 158180 w 553279"/>
              <a:gd name="connsiteY54" fmla="*/ 94514 h 392986"/>
              <a:gd name="connsiteX55" fmla="*/ 53525 w 553279"/>
              <a:gd name="connsiteY55" fmla="*/ 161138 h 392986"/>
              <a:gd name="connsiteX56" fmla="*/ 47327 w 553279"/>
              <a:gd name="connsiteY56" fmla="*/ 163674 h 392986"/>
              <a:gd name="connsiteX57" fmla="*/ 21269 w 553279"/>
              <a:gd name="connsiteY57" fmla="*/ 142545 h 392986"/>
              <a:gd name="connsiteX58" fmla="*/ 0 w 553279"/>
              <a:gd name="connsiteY58" fmla="*/ 116346 h 392986"/>
              <a:gd name="connsiteX59" fmla="*/ 2817 w 553279"/>
              <a:gd name="connsiteY59" fmla="*/ 109867 h 392986"/>
              <a:gd name="connsiteX60" fmla="*/ 128178 w 553279"/>
              <a:gd name="connsiteY60" fmla="*/ 28734 h 392986"/>
              <a:gd name="connsiteX61" fmla="*/ 276640 w 553279"/>
              <a:gd name="connsiteY61" fmla="*/ 0 h 3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53279" h="392986">
                <a:moveTo>
                  <a:pt x="276639" y="324530"/>
                </a:moveTo>
                <a:cubicBezTo>
                  <a:pt x="284339" y="324530"/>
                  <a:pt x="294058" y="326596"/>
                  <a:pt x="305796" y="330728"/>
                </a:cubicBezTo>
                <a:cubicBezTo>
                  <a:pt x="317534" y="334860"/>
                  <a:pt x="323403" y="339931"/>
                  <a:pt x="323403" y="345940"/>
                </a:cubicBezTo>
                <a:cubicBezTo>
                  <a:pt x="323403" y="349697"/>
                  <a:pt x="316548" y="358477"/>
                  <a:pt x="302838" y="372280"/>
                </a:cubicBezTo>
                <a:cubicBezTo>
                  <a:pt x="289128" y="386084"/>
                  <a:pt x="280395" y="392986"/>
                  <a:pt x="276639" y="392986"/>
                </a:cubicBezTo>
                <a:cubicBezTo>
                  <a:pt x="272883" y="392986"/>
                  <a:pt x="264150" y="386084"/>
                  <a:pt x="250440" y="372280"/>
                </a:cubicBezTo>
                <a:cubicBezTo>
                  <a:pt x="236730" y="358477"/>
                  <a:pt x="229875" y="349697"/>
                  <a:pt x="229875" y="345940"/>
                </a:cubicBezTo>
                <a:cubicBezTo>
                  <a:pt x="229875" y="339931"/>
                  <a:pt x="235744" y="334860"/>
                  <a:pt x="247482" y="330728"/>
                </a:cubicBezTo>
                <a:cubicBezTo>
                  <a:pt x="259220" y="326596"/>
                  <a:pt x="268939" y="324530"/>
                  <a:pt x="276639" y="324530"/>
                </a:cubicBezTo>
                <a:close/>
                <a:moveTo>
                  <a:pt x="276639" y="216353"/>
                </a:moveTo>
                <a:cubicBezTo>
                  <a:pt x="298237" y="216353"/>
                  <a:pt x="320116" y="220485"/>
                  <a:pt x="342277" y="228749"/>
                </a:cubicBezTo>
                <a:cubicBezTo>
                  <a:pt x="364439" y="237012"/>
                  <a:pt x="382844" y="248375"/>
                  <a:pt x="397493" y="262836"/>
                </a:cubicBezTo>
                <a:cubicBezTo>
                  <a:pt x="399371" y="264714"/>
                  <a:pt x="400310" y="266874"/>
                  <a:pt x="400310" y="269315"/>
                </a:cubicBezTo>
                <a:cubicBezTo>
                  <a:pt x="400310" y="272696"/>
                  <a:pt x="393220" y="281429"/>
                  <a:pt x="379041" y="295514"/>
                </a:cubicBezTo>
                <a:cubicBezTo>
                  <a:pt x="364861" y="309600"/>
                  <a:pt x="356081" y="316642"/>
                  <a:pt x="352701" y="316642"/>
                </a:cubicBezTo>
                <a:cubicBezTo>
                  <a:pt x="352325" y="316642"/>
                  <a:pt x="348569" y="314295"/>
                  <a:pt x="341432" y="309600"/>
                </a:cubicBezTo>
                <a:cubicBezTo>
                  <a:pt x="334296" y="304904"/>
                  <a:pt x="324765" y="300209"/>
                  <a:pt x="312839" y="295514"/>
                </a:cubicBezTo>
                <a:cubicBezTo>
                  <a:pt x="300913" y="290819"/>
                  <a:pt x="288846" y="288471"/>
                  <a:pt x="276639" y="288471"/>
                </a:cubicBezTo>
                <a:cubicBezTo>
                  <a:pt x="264432" y="288471"/>
                  <a:pt x="252365" y="290819"/>
                  <a:pt x="240439" y="295514"/>
                </a:cubicBezTo>
                <a:cubicBezTo>
                  <a:pt x="228513" y="300209"/>
                  <a:pt x="219029" y="304904"/>
                  <a:pt x="211986" y="309600"/>
                </a:cubicBezTo>
                <a:cubicBezTo>
                  <a:pt x="204944" y="314295"/>
                  <a:pt x="201140" y="316642"/>
                  <a:pt x="200577" y="316642"/>
                </a:cubicBezTo>
                <a:cubicBezTo>
                  <a:pt x="197196" y="316642"/>
                  <a:pt x="188416" y="309600"/>
                  <a:pt x="174237" y="295514"/>
                </a:cubicBezTo>
                <a:cubicBezTo>
                  <a:pt x="160058" y="281429"/>
                  <a:pt x="152968" y="272696"/>
                  <a:pt x="152968" y="269315"/>
                </a:cubicBezTo>
                <a:cubicBezTo>
                  <a:pt x="152968" y="266874"/>
                  <a:pt x="153907" y="264714"/>
                  <a:pt x="155785" y="262836"/>
                </a:cubicBezTo>
                <a:cubicBezTo>
                  <a:pt x="170434" y="248375"/>
                  <a:pt x="188839" y="237012"/>
                  <a:pt x="211000" y="228749"/>
                </a:cubicBezTo>
                <a:cubicBezTo>
                  <a:pt x="233161" y="220485"/>
                  <a:pt x="255041" y="216353"/>
                  <a:pt x="276639" y="216353"/>
                </a:cubicBezTo>
                <a:close/>
                <a:moveTo>
                  <a:pt x="276640" y="108177"/>
                </a:moveTo>
                <a:cubicBezTo>
                  <a:pt x="312699" y="108177"/>
                  <a:pt x="348382" y="115032"/>
                  <a:pt x="383690" y="128742"/>
                </a:cubicBezTo>
                <a:cubicBezTo>
                  <a:pt x="418997" y="142452"/>
                  <a:pt x="449047" y="161702"/>
                  <a:pt x="473837" y="186492"/>
                </a:cubicBezTo>
                <a:cubicBezTo>
                  <a:pt x="475715" y="188370"/>
                  <a:pt x="476654" y="190436"/>
                  <a:pt x="476654" y="192690"/>
                </a:cubicBezTo>
                <a:cubicBezTo>
                  <a:pt x="476654" y="196070"/>
                  <a:pt x="469611" y="204803"/>
                  <a:pt x="455526" y="218889"/>
                </a:cubicBezTo>
                <a:cubicBezTo>
                  <a:pt x="441440" y="232974"/>
                  <a:pt x="432801" y="240017"/>
                  <a:pt x="429608" y="240017"/>
                </a:cubicBezTo>
                <a:cubicBezTo>
                  <a:pt x="427543" y="240017"/>
                  <a:pt x="425383" y="239266"/>
                  <a:pt x="423129" y="237764"/>
                </a:cubicBezTo>
                <a:cubicBezTo>
                  <a:pt x="397587" y="218044"/>
                  <a:pt x="373924" y="203536"/>
                  <a:pt x="352138" y="194239"/>
                </a:cubicBezTo>
                <a:cubicBezTo>
                  <a:pt x="330352" y="184943"/>
                  <a:pt x="305186" y="180295"/>
                  <a:pt x="276640" y="180295"/>
                </a:cubicBezTo>
                <a:cubicBezTo>
                  <a:pt x="260676" y="180295"/>
                  <a:pt x="244666" y="182361"/>
                  <a:pt x="228608" y="186492"/>
                </a:cubicBezTo>
                <a:cubicBezTo>
                  <a:pt x="212551" y="190624"/>
                  <a:pt x="198559" y="195601"/>
                  <a:pt x="186633" y="201423"/>
                </a:cubicBezTo>
                <a:cubicBezTo>
                  <a:pt x="174708" y="207245"/>
                  <a:pt x="164050" y="213067"/>
                  <a:pt x="154659" y="218889"/>
                </a:cubicBezTo>
                <a:cubicBezTo>
                  <a:pt x="145269" y="224711"/>
                  <a:pt x="137850" y="229688"/>
                  <a:pt x="132404" y="233820"/>
                </a:cubicBezTo>
                <a:cubicBezTo>
                  <a:pt x="126958" y="237951"/>
                  <a:pt x="124047" y="240017"/>
                  <a:pt x="123671" y="240017"/>
                </a:cubicBezTo>
                <a:cubicBezTo>
                  <a:pt x="120478" y="240017"/>
                  <a:pt x="111839" y="232974"/>
                  <a:pt x="97754" y="218889"/>
                </a:cubicBezTo>
                <a:cubicBezTo>
                  <a:pt x="83668" y="204803"/>
                  <a:pt x="76625" y="196070"/>
                  <a:pt x="76625" y="192690"/>
                </a:cubicBezTo>
                <a:cubicBezTo>
                  <a:pt x="76625" y="190436"/>
                  <a:pt x="77564" y="188370"/>
                  <a:pt x="79442" y="186492"/>
                </a:cubicBezTo>
                <a:cubicBezTo>
                  <a:pt x="104233" y="161702"/>
                  <a:pt x="134282" y="142452"/>
                  <a:pt x="169590" y="128742"/>
                </a:cubicBezTo>
                <a:cubicBezTo>
                  <a:pt x="204898" y="115032"/>
                  <a:pt x="240581" y="108177"/>
                  <a:pt x="276640" y="108177"/>
                </a:cubicBezTo>
                <a:close/>
                <a:moveTo>
                  <a:pt x="276640" y="0"/>
                </a:moveTo>
                <a:cubicBezTo>
                  <a:pt x="327160" y="0"/>
                  <a:pt x="376647" y="9578"/>
                  <a:pt x="425101" y="28734"/>
                </a:cubicBezTo>
                <a:cubicBezTo>
                  <a:pt x="473555" y="47891"/>
                  <a:pt x="515342" y="74935"/>
                  <a:pt x="550462" y="109867"/>
                </a:cubicBezTo>
                <a:cubicBezTo>
                  <a:pt x="552341" y="111745"/>
                  <a:pt x="553279" y="113905"/>
                  <a:pt x="553279" y="116346"/>
                </a:cubicBezTo>
                <a:cubicBezTo>
                  <a:pt x="553279" y="119727"/>
                  <a:pt x="546190" y="128460"/>
                  <a:pt x="532010" y="142545"/>
                </a:cubicBezTo>
                <a:cubicBezTo>
                  <a:pt x="517831" y="156631"/>
                  <a:pt x="509145" y="163674"/>
                  <a:pt x="505952" y="163674"/>
                </a:cubicBezTo>
                <a:cubicBezTo>
                  <a:pt x="503886" y="163674"/>
                  <a:pt x="501820" y="162829"/>
                  <a:pt x="499755" y="161138"/>
                </a:cubicBezTo>
                <a:cubicBezTo>
                  <a:pt x="466137" y="131653"/>
                  <a:pt x="431252" y="109444"/>
                  <a:pt x="395099" y="94514"/>
                </a:cubicBezTo>
                <a:cubicBezTo>
                  <a:pt x="358946" y="79583"/>
                  <a:pt x="319460" y="72118"/>
                  <a:pt x="276640" y="72118"/>
                </a:cubicBezTo>
                <a:cubicBezTo>
                  <a:pt x="233820" y="72118"/>
                  <a:pt x="194333" y="79583"/>
                  <a:pt x="158180" y="94514"/>
                </a:cubicBezTo>
                <a:cubicBezTo>
                  <a:pt x="122028" y="109444"/>
                  <a:pt x="87143" y="131653"/>
                  <a:pt x="53525" y="161138"/>
                </a:cubicBezTo>
                <a:cubicBezTo>
                  <a:pt x="51459" y="162829"/>
                  <a:pt x="49393" y="163674"/>
                  <a:pt x="47327" y="163674"/>
                </a:cubicBezTo>
                <a:cubicBezTo>
                  <a:pt x="44135" y="163674"/>
                  <a:pt x="35449" y="156631"/>
                  <a:pt x="21269" y="142545"/>
                </a:cubicBezTo>
                <a:cubicBezTo>
                  <a:pt x="7090" y="128460"/>
                  <a:pt x="0" y="119727"/>
                  <a:pt x="0" y="116346"/>
                </a:cubicBezTo>
                <a:cubicBezTo>
                  <a:pt x="0" y="113905"/>
                  <a:pt x="939" y="111745"/>
                  <a:pt x="2817" y="109867"/>
                </a:cubicBezTo>
                <a:cubicBezTo>
                  <a:pt x="37937" y="74935"/>
                  <a:pt x="79724" y="47891"/>
                  <a:pt x="128178" y="28734"/>
                </a:cubicBezTo>
                <a:cubicBezTo>
                  <a:pt x="176633" y="9578"/>
                  <a:pt x="226120" y="0"/>
                  <a:pt x="2766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067">
              <a:solidFill>
                <a:srgbClr val="FFFFFF"/>
              </a:solidFill>
              <a:latin typeface="Arial" panose="020B0604020202020204"/>
            </a:endParaRPr>
          </a:p>
        </p:txBody>
      </p:sp>
      <p:sp>
        <p:nvSpPr>
          <p:cNvPr id="46" name="Rounded Rectangle 45">
            <a:extLst>
              <a:ext uri="{FF2B5EF4-FFF2-40B4-BE49-F238E27FC236}">
                <a16:creationId xmlns:a16="http://schemas.microsoft.com/office/drawing/2014/main" id="{DF416D13-E2BD-F74C-8819-ABCDC4AC6148}"/>
              </a:ext>
            </a:extLst>
          </p:cNvPr>
          <p:cNvSpPr/>
          <p:nvPr/>
        </p:nvSpPr>
        <p:spPr>
          <a:xfrm>
            <a:off x="9621481" y="384000"/>
            <a:ext cx="951252" cy="960000"/>
          </a:xfrm>
          <a:prstGeom prst="roundRect">
            <a:avLst>
              <a:gd name="adj" fmla="val 0"/>
            </a:avLst>
          </a:prstGeom>
          <a:solidFill>
            <a:schemeClr val="tx2">
              <a:lumMod val="50000"/>
            </a:schemeClr>
          </a:solidFill>
          <a:ln w="25400">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Education</a:t>
            </a:r>
          </a:p>
        </p:txBody>
      </p:sp>
      <p:pic>
        <p:nvPicPr>
          <p:cNvPr id="47" name="Picture 46">
            <a:extLst>
              <a:ext uri="{FF2B5EF4-FFF2-40B4-BE49-F238E27FC236}">
                <a16:creationId xmlns:a16="http://schemas.microsoft.com/office/drawing/2014/main" id="{3CD22C8E-02DB-EB4F-80F4-8CD75BA3FD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799333" y="793113"/>
            <a:ext cx="554089" cy="321249"/>
          </a:xfrm>
          <a:prstGeom prst="rect">
            <a:avLst/>
          </a:prstGeom>
        </p:spPr>
      </p:pic>
      <p:sp>
        <p:nvSpPr>
          <p:cNvPr id="48" name="Rounded Rectangle 47">
            <a:extLst>
              <a:ext uri="{FF2B5EF4-FFF2-40B4-BE49-F238E27FC236}">
                <a16:creationId xmlns:a16="http://schemas.microsoft.com/office/drawing/2014/main" id="{00DDE937-1FBA-694B-AF0A-6C4F3E8ADA8E}"/>
              </a:ext>
            </a:extLst>
          </p:cNvPr>
          <p:cNvSpPr/>
          <p:nvPr/>
        </p:nvSpPr>
        <p:spPr>
          <a:xfrm>
            <a:off x="10762381" y="384000"/>
            <a:ext cx="951252" cy="960000"/>
          </a:xfrm>
          <a:prstGeom prst="roundRect">
            <a:avLst>
              <a:gd name="adj" fmla="val 0"/>
            </a:avLst>
          </a:prstGeom>
          <a:solidFill>
            <a:schemeClr val="tx2">
              <a:lumMod val="50000"/>
            </a:schemeClr>
          </a:solidFill>
          <a:ln w="25400">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609570" fontAlgn="base">
              <a:spcBef>
                <a:spcPct val="0"/>
              </a:spcBef>
              <a:spcAft>
                <a:spcPct val="0"/>
              </a:spcAft>
              <a:defRPr/>
            </a:pPr>
            <a:r>
              <a:rPr lang="en-US" sz="1067" dirty="0">
                <a:solidFill>
                  <a:srgbClr val="FFFFFF"/>
                </a:solidFill>
                <a:latin typeface="Arial" panose="020B0604020202020204"/>
              </a:rPr>
              <a:t>Health</a:t>
            </a:r>
          </a:p>
        </p:txBody>
      </p:sp>
      <p:sp>
        <p:nvSpPr>
          <p:cNvPr id="49" name="Freeform 48">
            <a:extLst>
              <a:ext uri="{FF2B5EF4-FFF2-40B4-BE49-F238E27FC236}">
                <a16:creationId xmlns:a16="http://schemas.microsoft.com/office/drawing/2014/main" id="{CC6AEDDE-8984-E941-BF13-B212DE5221EE}"/>
              </a:ext>
            </a:extLst>
          </p:cNvPr>
          <p:cNvSpPr/>
          <p:nvPr/>
        </p:nvSpPr>
        <p:spPr>
          <a:xfrm>
            <a:off x="11010695" y="679708"/>
            <a:ext cx="460568" cy="502849"/>
          </a:xfrm>
          <a:custGeom>
            <a:avLst/>
            <a:gdLst>
              <a:gd name="connsiteX0" fmla="*/ 90148 w 396648"/>
              <a:gd name="connsiteY0" fmla="*/ 324530 h 432707"/>
              <a:gd name="connsiteX1" fmla="*/ 102824 w 396648"/>
              <a:gd name="connsiteY1" fmla="*/ 329883 h 432707"/>
              <a:gd name="connsiteX2" fmla="*/ 108177 w 396648"/>
              <a:gd name="connsiteY2" fmla="*/ 342560 h 432707"/>
              <a:gd name="connsiteX3" fmla="*/ 102824 w 396648"/>
              <a:gd name="connsiteY3" fmla="*/ 355237 h 432707"/>
              <a:gd name="connsiteX4" fmla="*/ 90148 w 396648"/>
              <a:gd name="connsiteY4" fmla="*/ 360589 h 432707"/>
              <a:gd name="connsiteX5" fmla="*/ 77471 w 396648"/>
              <a:gd name="connsiteY5" fmla="*/ 355237 h 432707"/>
              <a:gd name="connsiteX6" fmla="*/ 72117 w 396648"/>
              <a:gd name="connsiteY6" fmla="*/ 342560 h 432707"/>
              <a:gd name="connsiteX7" fmla="*/ 77471 w 396648"/>
              <a:gd name="connsiteY7" fmla="*/ 329883 h 432707"/>
              <a:gd name="connsiteX8" fmla="*/ 90148 w 396648"/>
              <a:gd name="connsiteY8" fmla="*/ 324530 h 432707"/>
              <a:gd name="connsiteX9" fmla="*/ 78316 w 396648"/>
              <a:gd name="connsiteY9" fmla="*/ 200578 h 432707"/>
              <a:gd name="connsiteX10" fmla="*/ 72117 w 396648"/>
              <a:gd name="connsiteY10" fmla="*/ 234383 h 432707"/>
              <a:gd name="connsiteX11" fmla="*/ 72117 w 396648"/>
              <a:gd name="connsiteY11" fmla="*/ 291570 h 432707"/>
              <a:gd name="connsiteX12" fmla="*/ 45919 w 396648"/>
              <a:gd name="connsiteY12" fmla="*/ 311290 h 432707"/>
              <a:gd name="connsiteX13" fmla="*/ 36059 w 396648"/>
              <a:gd name="connsiteY13" fmla="*/ 342560 h 432707"/>
              <a:gd name="connsiteX14" fmla="*/ 51835 w 396648"/>
              <a:gd name="connsiteY14" fmla="*/ 380872 h 432707"/>
              <a:gd name="connsiteX15" fmla="*/ 90148 w 396648"/>
              <a:gd name="connsiteY15" fmla="*/ 396648 h 432707"/>
              <a:gd name="connsiteX16" fmla="*/ 128459 w 396648"/>
              <a:gd name="connsiteY16" fmla="*/ 380872 h 432707"/>
              <a:gd name="connsiteX17" fmla="*/ 144235 w 396648"/>
              <a:gd name="connsiteY17" fmla="*/ 342560 h 432707"/>
              <a:gd name="connsiteX18" fmla="*/ 134235 w 396648"/>
              <a:gd name="connsiteY18" fmla="*/ 311290 h 432707"/>
              <a:gd name="connsiteX19" fmla="*/ 108177 w 396648"/>
              <a:gd name="connsiteY19" fmla="*/ 291570 h 432707"/>
              <a:gd name="connsiteX20" fmla="*/ 108177 w 396648"/>
              <a:gd name="connsiteY20" fmla="*/ 234383 h 432707"/>
              <a:gd name="connsiteX21" fmla="*/ 115219 w 396648"/>
              <a:gd name="connsiteY21" fmla="*/ 208184 h 432707"/>
              <a:gd name="connsiteX22" fmla="*/ 198324 w 396648"/>
              <a:gd name="connsiteY22" fmla="*/ 237482 h 432707"/>
              <a:gd name="connsiteX23" fmla="*/ 281429 w 396648"/>
              <a:gd name="connsiteY23" fmla="*/ 208184 h 432707"/>
              <a:gd name="connsiteX24" fmla="*/ 288472 w 396648"/>
              <a:gd name="connsiteY24" fmla="*/ 234383 h 432707"/>
              <a:gd name="connsiteX25" fmla="*/ 288472 w 396648"/>
              <a:gd name="connsiteY25" fmla="*/ 252412 h 432707"/>
              <a:gd name="connsiteX26" fmla="*/ 237482 w 396648"/>
              <a:gd name="connsiteY26" fmla="*/ 273541 h 432707"/>
              <a:gd name="connsiteX27" fmla="*/ 216354 w 396648"/>
              <a:gd name="connsiteY27" fmla="*/ 324530 h 432707"/>
              <a:gd name="connsiteX28" fmla="*/ 216354 w 396648"/>
              <a:gd name="connsiteY28" fmla="*/ 349603 h 432707"/>
              <a:gd name="connsiteX29" fmla="*/ 207338 w 396648"/>
              <a:gd name="connsiteY29" fmla="*/ 369604 h 432707"/>
              <a:gd name="connsiteX30" fmla="*/ 215226 w 396648"/>
              <a:gd name="connsiteY30" fmla="*/ 388760 h 432707"/>
              <a:gd name="connsiteX31" fmla="*/ 234383 w 396648"/>
              <a:gd name="connsiteY31" fmla="*/ 396648 h 432707"/>
              <a:gd name="connsiteX32" fmla="*/ 253539 w 396648"/>
              <a:gd name="connsiteY32" fmla="*/ 388760 h 432707"/>
              <a:gd name="connsiteX33" fmla="*/ 261427 w 396648"/>
              <a:gd name="connsiteY33" fmla="*/ 369604 h 432707"/>
              <a:gd name="connsiteX34" fmla="*/ 252412 w 396648"/>
              <a:gd name="connsiteY34" fmla="*/ 349603 h 432707"/>
              <a:gd name="connsiteX35" fmla="*/ 252412 w 396648"/>
              <a:gd name="connsiteY35" fmla="*/ 324530 h 432707"/>
              <a:gd name="connsiteX36" fmla="*/ 263117 w 396648"/>
              <a:gd name="connsiteY36" fmla="*/ 299176 h 432707"/>
              <a:gd name="connsiteX37" fmla="*/ 288472 w 396648"/>
              <a:gd name="connsiteY37" fmla="*/ 288471 h 432707"/>
              <a:gd name="connsiteX38" fmla="*/ 313825 w 396648"/>
              <a:gd name="connsiteY38" fmla="*/ 299176 h 432707"/>
              <a:gd name="connsiteX39" fmla="*/ 324530 w 396648"/>
              <a:gd name="connsiteY39" fmla="*/ 324530 h 432707"/>
              <a:gd name="connsiteX40" fmla="*/ 324530 w 396648"/>
              <a:gd name="connsiteY40" fmla="*/ 349603 h 432707"/>
              <a:gd name="connsiteX41" fmla="*/ 315515 w 396648"/>
              <a:gd name="connsiteY41" fmla="*/ 369604 h 432707"/>
              <a:gd name="connsiteX42" fmla="*/ 323403 w 396648"/>
              <a:gd name="connsiteY42" fmla="*/ 388760 h 432707"/>
              <a:gd name="connsiteX43" fmla="*/ 342560 w 396648"/>
              <a:gd name="connsiteY43" fmla="*/ 396648 h 432707"/>
              <a:gd name="connsiteX44" fmla="*/ 361716 w 396648"/>
              <a:gd name="connsiteY44" fmla="*/ 388760 h 432707"/>
              <a:gd name="connsiteX45" fmla="*/ 369604 w 396648"/>
              <a:gd name="connsiteY45" fmla="*/ 369604 h 432707"/>
              <a:gd name="connsiteX46" fmla="*/ 360589 w 396648"/>
              <a:gd name="connsiteY46" fmla="*/ 349603 h 432707"/>
              <a:gd name="connsiteX47" fmla="*/ 360589 w 396648"/>
              <a:gd name="connsiteY47" fmla="*/ 324530 h 432707"/>
              <a:gd name="connsiteX48" fmla="*/ 350870 w 396648"/>
              <a:gd name="connsiteY48" fmla="*/ 288612 h 432707"/>
              <a:gd name="connsiteX49" fmla="*/ 324530 w 396648"/>
              <a:gd name="connsiteY49" fmla="*/ 262272 h 432707"/>
              <a:gd name="connsiteX50" fmla="*/ 324671 w 396648"/>
              <a:gd name="connsiteY50" fmla="*/ 250300 h 432707"/>
              <a:gd name="connsiteX51" fmla="*/ 324671 w 396648"/>
              <a:gd name="connsiteY51" fmla="*/ 236778 h 432707"/>
              <a:gd name="connsiteX52" fmla="*/ 323967 w 396648"/>
              <a:gd name="connsiteY52" fmla="*/ 225086 h 432707"/>
              <a:gd name="connsiteX53" fmla="*/ 321995 w 396648"/>
              <a:gd name="connsiteY53" fmla="*/ 211846 h 432707"/>
              <a:gd name="connsiteX54" fmla="*/ 318333 w 396648"/>
              <a:gd name="connsiteY54" fmla="*/ 200578 h 432707"/>
              <a:gd name="connsiteX55" fmla="*/ 352138 w 396648"/>
              <a:gd name="connsiteY55" fmla="*/ 217621 h 432707"/>
              <a:gd name="connsiteX56" fmla="*/ 374956 w 396648"/>
              <a:gd name="connsiteY56" fmla="*/ 246637 h 432707"/>
              <a:gd name="connsiteX57" fmla="*/ 388338 w 396648"/>
              <a:gd name="connsiteY57" fmla="*/ 283964 h 432707"/>
              <a:gd name="connsiteX58" fmla="*/ 395099 w 396648"/>
              <a:gd name="connsiteY58" fmla="*/ 322840 h 432707"/>
              <a:gd name="connsiteX59" fmla="*/ 396648 w 396648"/>
              <a:gd name="connsiteY59" fmla="*/ 359744 h 432707"/>
              <a:gd name="connsiteX60" fmla="*/ 376084 w 396648"/>
              <a:gd name="connsiteY60" fmla="*/ 413269 h 432707"/>
              <a:gd name="connsiteX61" fmla="*/ 321431 w 396648"/>
              <a:gd name="connsiteY61" fmla="*/ 432707 h 432707"/>
              <a:gd name="connsiteX62" fmla="*/ 75216 w 396648"/>
              <a:gd name="connsiteY62" fmla="*/ 432707 h 432707"/>
              <a:gd name="connsiteX63" fmla="*/ 20565 w 396648"/>
              <a:gd name="connsiteY63" fmla="*/ 413269 h 432707"/>
              <a:gd name="connsiteX64" fmla="*/ 0 w 396648"/>
              <a:gd name="connsiteY64" fmla="*/ 359744 h 432707"/>
              <a:gd name="connsiteX65" fmla="*/ 1550 w 396648"/>
              <a:gd name="connsiteY65" fmla="*/ 322840 h 432707"/>
              <a:gd name="connsiteX66" fmla="*/ 8311 w 396648"/>
              <a:gd name="connsiteY66" fmla="*/ 283964 h 432707"/>
              <a:gd name="connsiteX67" fmla="*/ 21691 w 396648"/>
              <a:gd name="connsiteY67" fmla="*/ 246637 h 432707"/>
              <a:gd name="connsiteX68" fmla="*/ 44510 w 396648"/>
              <a:gd name="connsiteY68" fmla="*/ 217621 h 432707"/>
              <a:gd name="connsiteX69" fmla="*/ 78316 w 396648"/>
              <a:gd name="connsiteY69" fmla="*/ 200578 h 432707"/>
              <a:gd name="connsiteX70" fmla="*/ 198325 w 396648"/>
              <a:gd name="connsiteY70" fmla="*/ 0 h 432707"/>
              <a:gd name="connsiteX71" fmla="*/ 274810 w 396648"/>
              <a:gd name="connsiteY71" fmla="*/ 31692 h 432707"/>
              <a:gd name="connsiteX72" fmla="*/ 306502 w 396648"/>
              <a:gd name="connsiteY72" fmla="*/ 108177 h 432707"/>
              <a:gd name="connsiteX73" fmla="*/ 274810 w 396648"/>
              <a:gd name="connsiteY73" fmla="*/ 184661 h 432707"/>
              <a:gd name="connsiteX74" fmla="*/ 198325 w 396648"/>
              <a:gd name="connsiteY74" fmla="*/ 216353 h 432707"/>
              <a:gd name="connsiteX75" fmla="*/ 121841 w 396648"/>
              <a:gd name="connsiteY75" fmla="*/ 184661 h 432707"/>
              <a:gd name="connsiteX76" fmla="*/ 90149 w 396648"/>
              <a:gd name="connsiteY76" fmla="*/ 108177 h 432707"/>
              <a:gd name="connsiteX77" fmla="*/ 121841 w 396648"/>
              <a:gd name="connsiteY77" fmla="*/ 31692 h 432707"/>
              <a:gd name="connsiteX78" fmla="*/ 198325 w 396648"/>
              <a:gd name="connsiteY78"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96648" h="432707">
                <a:moveTo>
                  <a:pt x="90148" y="324530"/>
                </a:moveTo>
                <a:cubicBezTo>
                  <a:pt x="95030" y="324530"/>
                  <a:pt x="99255" y="326315"/>
                  <a:pt x="102824" y="329883"/>
                </a:cubicBezTo>
                <a:cubicBezTo>
                  <a:pt x="106393" y="333451"/>
                  <a:pt x="108177" y="337677"/>
                  <a:pt x="108177" y="342560"/>
                </a:cubicBezTo>
                <a:cubicBezTo>
                  <a:pt x="108177" y="347443"/>
                  <a:pt x="106393" y="351668"/>
                  <a:pt x="102824" y="355237"/>
                </a:cubicBezTo>
                <a:cubicBezTo>
                  <a:pt x="99255" y="358805"/>
                  <a:pt x="95030" y="360589"/>
                  <a:pt x="90148" y="360589"/>
                </a:cubicBezTo>
                <a:cubicBezTo>
                  <a:pt x="85264" y="360589"/>
                  <a:pt x="81039" y="358805"/>
                  <a:pt x="77471" y="355237"/>
                </a:cubicBezTo>
                <a:cubicBezTo>
                  <a:pt x="73901" y="351668"/>
                  <a:pt x="72117" y="347443"/>
                  <a:pt x="72117" y="342560"/>
                </a:cubicBezTo>
                <a:cubicBezTo>
                  <a:pt x="72117" y="337677"/>
                  <a:pt x="73901" y="333451"/>
                  <a:pt x="77471" y="329883"/>
                </a:cubicBezTo>
                <a:cubicBezTo>
                  <a:pt x="81039" y="326315"/>
                  <a:pt x="85264" y="324530"/>
                  <a:pt x="90148" y="324530"/>
                </a:cubicBezTo>
                <a:close/>
                <a:moveTo>
                  <a:pt x="78316" y="200578"/>
                </a:moveTo>
                <a:cubicBezTo>
                  <a:pt x="74184" y="210344"/>
                  <a:pt x="72117" y="221612"/>
                  <a:pt x="72117" y="234383"/>
                </a:cubicBezTo>
                <a:lnTo>
                  <a:pt x="72117" y="291570"/>
                </a:lnTo>
                <a:cubicBezTo>
                  <a:pt x="61225" y="295326"/>
                  <a:pt x="52492" y="301899"/>
                  <a:pt x="45919" y="311290"/>
                </a:cubicBezTo>
                <a:cubicBezTo>
                  <a:pt x="39346" y="320680"/>
                  <a:pt x="36059" y="331103"/>
                  <a:pt x="36059" y="342560"/>
                </a:cubicBezTo>
                <a:cubicBezTo>
                  <a:pt x="36059" y="357584"/>
                  <a:pt x="41318" y="370355"/>
                  <a:pt x="51835" y="380872"/>
                </a:cubicBezTo>
                <a:cubicBezTo>
                  <a:pt x="62352" y="391390"/>
                  <a:pt x="75123" y="396648"/>
                  <a:pt x="90148" y="396648"/>
                </a:cubicBezTo>
                <a:cubicBezTo>
                  <a:pt x="105171" y="396648"/>
                  <a:pt x="117943" y="391390"/>
                  <a:pt x="128459" y="380872"/>
                </a:cubicBezTo>
                <a:cubicBezTo>
                  <a:pt x="138976" y="370355"/>
                  <a:pt x="144235" y="357584"/>
                  <a:pt x="144235" y="342560"/>
                </a:cubicBezTo>
                <a:cubicBezTo>
                  <a:pt x="144235" y="331103"/>
                  <a:pt x="140903" y="320680"/>
                  <a:pt x="134235" y="311290"/>
                </a:cubicBezTo>
                <a:cubicBezTo>
                  <a:pt x="127568" y="301899"/>
                  <a:pt x="118882" y="295326"/>
                  <a:pt x="108177" y="291570"/>
                </a:cubicBezTo>
                <a:lnTo>
                  <a:pt x="108177" y="234383"/>
                </a:lnTo>
                <a:cubicBezTo>
                  <a:pt x="108177" y="222739"/>
                  <a:pt x="110524" y="214006"/>
                  <a:pt x="115219" y="208184"/>
                </a:cubicBezTo>
                <a:cubicBezTo>
                  <a:pt x="140010" y="227716"/>
                  <a:pt x="167712" y="237482"/>
                  <a:pt x="198324" y="237482"/>
                </a:cubicBezTo>
                <a:cubicBezTo>
                  <a:pt x="228937" y="237482"/>
                  <a:pt x="256638" y="227716"/>
                  <a:pt x="281429" y="208184"/>
                </a:cubicBezTo>
                <a:cubicBezTo>
                  <a:pt x="286124" y="214006"/>
                  <a:pt x="288472" y="222739"/>
                  <a:pt x="288472" y="234383"/>
                </a:cubicBezTo>
                <a:lnTo>
                  <a:pt x="288472" y="252412"/>
                </a:lnTo>
                <a:cubicBezTo>
                  <a:pt x="268564" y="252412"/>
                  <a:pt x="251567" y="259455"/>
                  <a:pt x="237482" y="273541"/>
                </a:cubicBezTo>
                <a:cubicBezTo>
                  <a:pt x="223397" y="287626"/>
                  <a:pt x="216354" y="304623"/>
                  <a:pt x="216354" y="324530"/>
                </a:cubicBezTo>
                <a:lnTo>
                  <a:pt x="216354" y="349603"/>
                </a:lnTo>
                <a:cubicBezTo>
                  <a:pt x="210344" y="355049"/>
                  <a:pt x="207338" y="361716"/>
                  <a:pt x="207338" y="369604"/>
                </a:cubicBezTo>
                <a:cubicBezTo>
                  <a:pt x="207338" y="377116"/>
                  <a:pt x="209967" y="383502"/>
                  <a:pt x="215226" y="388760"/>
                </a:cubicBezTo>
                <a:cubicBezTo>
                  <a:pt x="220485" y="394019"/>
                  <a:pt x="226871" y="396648"/>
                  <a:pt x="234383" y="396648"/>
                </a:cubicBezTo>
                <a:cubicBezTo>
                  <a:pt x="241895" y="396648"/>
                  <a:pt x="248280" y="394019"/>
                  <a:pt x="253539" y="388760"/>
                </a:cubicBezTo>
                <a:cubicBezTo>
                  <a:pt x="258798" y="383502"/>
                  <a:pt x="261427" y="377116"/>
                  <a:pt x="261427" y="369604"/>
                </a:cubicBezTo>
                <a:cubicBezTo>
                  <a:pt x="261427" y="361716"/>
                  <a:pt x="258422" y="355049"/>
                  <a:pt x="252412" y="349603"/>
                </a:cubicBezTo>
                <a:lnTo>
                  <a:pt x="252412" y="324530"/>
                </a:lnTo>
                <a:cubicBezTo>
                  <a:pt x="252412" y="314764"/>
                  <a:pt x="255981" y="306313"/>
                  <a:pt x="263117" y="299176"/>
                </a:cubicBezTo>
                <a:cubicBezTo>
                  <a:pt x="270254" y="292040"/>
                  <a:pt x="278705" y="288471"/>
                  <a:pt x="288472" y="288471"/>
                </a:cubicBezTo>
                <a:cubicBezTo>
                  <a:pt x="298237" y="288471"/>
                  <a:pt x="306689" y="292040"/>
                  <a:pt x="313825" y="299176"/>
                </a:cubicBezTo>
                <a:cubicBezTo>
                  <a:pt x="320962" y="306313"/>
                  <a:pt x="324530" y="314764"/>
                  <a:pt x="324530" y="324530"/>
                </a:cubicBezTo>
                <a:lnTo>
                  <a:pt x="324530" y="349603"/>
                </a:lnTo>
                <a:cubicBezTo>
                  <a:pt x="318521" y="355049"/>
                  <a:pt x="315515" y="361716"/>
                  <a:pt x="315515" y="369604"/>
                </a:cubicBezTo>
                <a:cubicBezTo>
                  <a:pt x="315515" y="377116"/>
                  <a:pt x="318144" y="383502"/>
                  <a:pt x="323403" y="388760"/>
                </a:cubicBezTo>
                <a:cubicBezTo>
                  <a:pt x="328662" y="394019"/>
                  <a:pt x="335047" y="396648"/>
                  <a:pt x="342560" y="396648"/>
                </a:cubicBezTo>
                <a:cubicBezTo>
                  <a:pt x="350073" y="396648"/>
                  <a:pt x="356457" y="394019"/>
                  <a:pt x="361716" y="388760"/>
                </a:cubicBezTo>
                <a:cubicBezTo>
                  <a:pt x="366975" y="383502"/>
                  <a:pt x="369604" y="377116"/>
                  <a:pt x="369604" y="369604"/>
                </a:cubicBezTo>
                <a:cubicBezTo>
                  <a:pt x="369604" y="361716"/>
                  <a:pt x="366598" y="355049"/>
                  <a:pt x="360589" y="349603"/>
                </a:cubicBezTo>
                <a:lnTo>
                  <a:pt x="360589" y="324530"/>
                </a:lnTo>
                <a:cubicBezTo>
                  <a:pt x="360589" y="311759"/>
                  <a:pt x="357350" y="299787"/>
                  <a:pt x="350870" y="288612"/>
                </a:cubicBezTo>
                <a:cubicBezTo>
                  <a:pt x="344390" y="277438"/>
                  <a:pt x="335611" y="268658"/>
                  <a:pt x="324530" y="262272"/>
                </a:cubicBezTo>
                <a:cubicBezTo>
                  <a:pt x="324530" y="260394"/>
                  <a:pt x="324578" y="256403"/>
                  <a:pt x="324671" y="250300"/>
                </a:cubicBezTo>
                <a:cubicBezTo>
                  <a:pt x="324765" y="244196"/>
                  <a:pt x="324765" y="239688"/>
                  <a:pt x="324671" y="236778"/>
                </a:cubicBezTo>
                <a:cubicBezTo>
                  <a:pt x="324578" y="233866"/>
                  <a:pt x="324342" y="229970"/>
                  <a:pt x="323967" y="225086"/>
                </a:cubicBezTo>
                <a:cubicBezTo>
                  <a:pt x="323592" y="220204"/>
                  <a:pt x="322934" y="215790"/>
                  <a:pt x="321995" y="211846"/>
                </a:cubicBezTo>
                <a:cubicBezTo>
                  <a:pt x="321056" y="207902"/>
                  <a:pt x="319835" y="204146"/>
                  <a:pt x="318333" y="200578"/>
                </a:cubicBezTo>
                <a:cubicBezTo>
                  <a:pt x="331103" y="203395"/>
                  <a:pt x="342372" y="209076"/>
                  <a:pt x="352138" y="217621"/>
                </a:cubicBezTo>
                <a:cubicBezTo>
                  <a:pt x="361904" y="226166"/>
                  <a:pt x="369511" y="235838"/>
                  <a:pt x="374956" y="246637"/>
                </a:cubicBezTo>
                <a:cubicBezTo>
                  <a:pt x="380402" y="257436"/>
                  <a:pt x="384863" y="269878"/>
                  <a:pt x="388338" y="283964"/>
                </a:cubicBezTo>
                <a:cubicBezTo>
                  <a:pt x="391812" y="298049"/>
                  <a:pt x="394065" y="311008"/>
                  <a:pt x="395099" y="322840"/>
                </a:cubicBezTo>
                <a:cubicBezTo>
                  <a:pt x="396133" y="334672"/>
                  <a:pt x="396648" y="346973"/>
                  <a:pt x="396648" y="359744"/>
                </a:cubicBezTo>
                <a:cubicBezTo>
                  <a:pt x="396648" y="382469"/>
                  <a:pt x="389793" y="400310"/>
                  <a:pt x="376084" y="413269"/>
                </a:cubicBezTo>
                <a:cubicBezTo>
                  <a:pt x="362373" y="426228"/>
                  <a:pt x="344157" y="432707"/>
                  <a:pt x="321431" y="432707"/>
                </a:cubicBezTo>
                <a:lnTo>
                  <a:pt x="75216" y="432707"/>
                </a:lnTo>
                <a:cubicBezTo>
                  <a:pt x="52492" y="432707"/>
                  <a:pt x="34276" y="426228"/>
                  <a:pt x="20565" y="413269"/>
                </a:cubicBezTo>
                <a:cubicBezTo>
                  <a:pt x="6854" y="400310"/>
                  <a:pt x="0" y="382469"/>
                  <a:pt x="0" y="359744"/>
                </a:cubicBezTo>
                <a:cubicBezTo>
                  <a:pt x="0" y="346973"/>
                  <a:pt x="516" y="334672"/>
                  <a:pt x="1550" y="322840"/>
                </a:cubicBezTo>
                <a:cubicBezTo>
                  <a:pt x="2582" y="311008"/>
                  <a:pt x="4837" y="298049"/>
                  <a:pt x="8311" y="283964"/>
                </a:cubicBezTo>
                <a:cubicBezTo>
                  <a:pt x="11784" y="269878"/>
                  <a:pt x="16245" y="257436"/>
                  <a:pt x="21691" y="246637"/>
                </a:cubicBezTo>
                <a:cubicBezTo>
                  <a:pt x="27138" y="235838"/>
                  <a:pt x="34744" y="226166"/>
                  <a:pt x="44510" y="217621"/>
                </a:cubicBezTo>
                <a:cubicBezTo>
                  <a:pt x="54277" y="209076"/>
                  <a:pt x="65545" y="203395"/>
                  <a:pt x="78316" y="200578"/>
                </a:cubicBezTo>
                <a:close/>
                <a:moveTo>
                  <a:pt x="198325" y="0"/>
                </a:moveTo>
                <a:cubicBezTo>
                  <a:pt x="228187" y="0"/>
                  <a:pt x="253681" y="10564"/>
                  <a:pt x="274810" y="31692"/>
                </a:cubicBezTo>
                <a:cubicBezTo>
                  <a:pt x="295937" y="52821"/>
                  <a:pt x="306502" y="78315"/>
                  <a:pt x="306502" y="108177"/>
                </a:cubicBezTo>
                <a:cubicBezTo>
                  <a:pt x="306502" y="138038"/>
                  <a:pt x="295937" y="163533"/>
                  <a:pt x="274810" y="184661"/>
                </a:cubicBezTo>
                <a:cubicBezTo>
                  <a:pt x="253681" y="205789"/>
                  <a:pt x="228187" y="216353"/>
                  <a:pt x="198325" y="216353"/>
                </a:cubicBezTo>
                <a:cubicBezTo>
                  <a:pt x="168464" y="216353"/>
                  <a:pt x="142969" y="205789"/>
                  <a:pt x="121841" y="184661"/>
                </a:cubicBezTo>
                <a:cubicBezTo>
                  <a:pt x="100712" y="163533"/>
                  <a:pt x="90149" y="138038"/>
                  <a:pt x="90149" y="108177"/>
                </a:cubicBezTo>
                <a:cubicBezTo>
                  <a:pt x="90149" y="78315"/>
                  <a:pt x="100712" y="52821"/>
                  <a:pt x="121841" y="31692"/>
                </a:cubicBezTo>
                <a:cubicBezTo>
                  <a:pt x="142969" y="10564"/>
                  <a:pt x="168464" y="0"/>
                  <a:pt x="1983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fontAlgn="base">
              <a:spcBef>
                <a:spcPct val="0"/>
              </a:spcBef>
              <a:spcAft>
                <a:spcPct val="0"/>
              </a:spcAft>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330695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ounded Rectangle 251"/>
          <p:cNvSpPr/>
          <p:nvPr/>
        </p:nvSpPr>
        <p:spPr>
          <a:xfrm>
            <a:off x="1456792" y="4760755"/>
            <a:ext cx="2675825" cy="1711888"/>
          </a:xfrm>
          <a:prstGeom prst="roundRect">
            <a:avLst/>
          </a:prstGeom>
          <a:solidFill>
            <a:schemeClr val="bg1"/>
          </a:solid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 name="Title 2"/>
          <p:cNvSpPr>
            <a:spLocks noGrp="1"/>
          </p:cNvSpPr>
          <p:nvPr>
            <p:ph type="title"/>
          </p:nvPr>
        </p:nvSpPr>
        <p:spPr>
          <a:xfrm>
            <a:off x="478366" y="385358"/>
            <a:ext cx="11225807" cy="491117"/>
          </a:xfrm>
        </p:spPr>
        <p:txBody>
          <a:bodyPr>
            <a:normAutofit fontScale="90000"/>
          </a:bodyPr>
          <a:lstStyle/>
          <a:p>
            <a:r>
              <a:rPr lang="en-GB" dirty="0"/>
              <a:t>Sustainable and resilient Energy systems</a:t>
            </a:r>
          </a:p>
        </p:txBody>
      </p:sp>
      <p:sp>
        <p:nvSpPr>
          <p:cNvPr id="4" name="Slide Number Placeholder 3"/>
          <p:cNvSpPr>
            <a:spLocks noGrp="1"/>
          </p:cNvSpPr>
          <p:nvPr>
            <p:ph type="sldNum" sz="quarter" idx="17"/>
          </p:nvPr>
        </p:nvSpPr>
        <p:spPr/>
        <p:txBody>
          <a:bodyPr/>
          <a:lstStyle/>
          <a:p>
            <a:fld id="{9A4C1D31-8393-DE43-ADE8-0043805816BE}" type="slidenum">
              <a:rPr lang="en-US" smtClean="0"/>
              <a:pPr/>
              <a:t>25</a:t>
            </a:fld>
            <a:endParaRPr lang="en-US"/>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9977" y="5572852"/>
            <a:ext cx="522791" cy="40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2"/>
          <p:cNvSpPr>
            <a:spLocks noChangeShapeType="1"/>
          </p:cNvSpPr>
          <p:nvPr/>
        </p:nvSpPr>
        <p:spPr bwMode="auto">
          <a:xfrm>
            <a:off x="8130639" y="3439955"/>
            <a:ext cx="5080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9" name="AutoShape 95"/>
          <p:cNvSpPr>
            <a:spLocks noChangeAspect="1" noChangeArrowheads="1"/>
          </p:cNvSpPr>
          <p:nvPr/>
        </p:nvSpPr>
        <p:spPr bwMode="auto">
          <a:xfrm flipV="1">
            <a:off x="8609006" y="2017555"/>
            <a:ext cx="207433" cy="1524000"/>
          </a:xfrm>
          <a:custGeom>
            <a:avLst/>
            <a:gdLst>
              <a:gd name="T0" fmla="*/ 18665935 w 21600"/>
              <a:gd name="T1" fmla="*/ 2147483647 h 21600"/>
              <a:gd name="T2" fmla="*/ 11199580 w 21600"/>
              <a:gd name="T3" fmla="*/ 2147483647 h 21600"/>
              <a:gd name="T4" fmla="*/ 3733333 w 21600"/>
              <a:gd name="T5" fmla="*/ 2147483647 h 21600"/>
              <a:gd name="T6" fmla="*/ 11199580 w 21600"/>
              <a:gd name="T7" fmla="*/ 0 h 21600"/>
              <a:gd name="T8" fmla="*/ 0 60000 65536"/>
              <a:gd name="T9" fmla="*/ 0 60000 65536"/>
              <a:gd name="T10" fmla="*/ 0 60000 65536"/>
              <a:gd name="T11" fmla="*/ 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0" y="0"/>
                </a:moveTo>
                <a:lnTo>
                  <a:pt x="7200" y="21600"/>
                </a:lnTo>
                <a:lnTo>
                  <a:pt x="14400" y="21600"/>
                </a:lnTo>
                <a:lnTo>
                  <a:pt x="21600" y="0"/>
                </a:lnTo>
                <a:close/>
              </a:path>
            </a:pathLst>
          </a:custGeom>
          <a:solidFill>
            <a:schemeClr val="bg2"/>
          </a:solidFill>
          <a:ln w="12700">
            <a:solidFill>
              <a:schemeClr val="tx1"/>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grpSp>
        <p:nvGrpSpPr>
          <p:cNvPr id="10" name="Group 5"/>
          <p:cNvGrpSpPr>
            <a:grpSpLocks noChangeAspect="1"/>
          </p:cNvGrpSpPr>
          <p:nvPr/>
        </p:nvGrpSpPr>
        <p:grpSpPr bwMode="auto">
          <a:xfrm>
            <a:off x="8029039" y="1423831"/>
            <a:ext cx="1371600" cy="1406525"/>
            <a:chOff x="1290" y="2090"/>
            <a:chExt cx="864" cy="886"/>
          </a:xfrm>
        </p:grpSpPr>
        <p:sp>
          <p:nvSpPr>
            <p:cNvPr id="11" name="AutoShape 97"/>
            <p:cNvSpPr>
              <a:spLocks noChangeAspect="1" noChangeArrowheads="1"/>
            </p:cNvSpPr>
            <p:nvPr/>
          </p:nvSpPr>
          <p:spPr bwMode="auto">
            <a:xfrm flipH="1" flipV="1">
              <a:off x="1681" y="2090"/>
              <a:ext cx="79" cy="39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425 w 21600"/>
                <a:gd name="T13" fmla="*/ 7155 h 21600"/>
                <a:gd name="T14" fmla="*/ 14175 w 21600"/>
                <a:gd name="T15" fmla="*/ 14445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solidFill>
              <a:schemeClr val="bg2"/>
            </a:solidFill>
            <a:ln w="12700">
              <a:solidFill>
                <a:schemeClr val="tx1"/>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2" name="AutoShape 98"/>
            <p:cNvSpPr>
              <a:spLocks noChangeAspect="1" noChangeArrowheads="1"/>
            </p:cNvSpPr>
            <p:nvPr/>
          </p:nvSpPr>
          <p:spPr bwMode="auto">
            <a:xfrm rot="7200000" flipH="1" flipV="1">
              <a:off x="1878" y="2419"/>
              <a:ext cx="81" cy="4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425 w 21600"/>
                <a:gd name="T13" fmla="*/ 7155 h 21600"/>
                <a:gd name="T14" fmla="*/ 14175 w 21600"/>
                <a:gd name="T15" fmla="*/ 14445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solidFill>
              <a:schemeClr val="bg2"/>
            </a:solidFill>
            <a:ln w="12700">
              <a:solidFill>
                <a:schemeClr val="tx1"/>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3" name="AutoShape 99"/>
            <p:cNvSpPr>
              <a:spLocks noChangeAspect="1" noChangeArrowheads="1"/>
            </p:cNvSpPr>
            <p:nvPr/>
          </p:nvSpPr>
          <p:spPr bwMode="auto">
            <a:xfrm rot="14400000" flipH="1" flipV="1">
              <a:off x="1482" y="2419"/>
              <a:ext cx="81" cy="4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425 w 21600"/>
                <a:gd name="T13" fmla="*/ 7245 h 21600"/>
                <a:gd name="T14" fmla="*/ 14175 w 21600"/>
                <a:gd name="T15" fmla="*/ 14355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solidFill>
              <a:schemeClr val="bg2"/>
            </a:solidFill>
            <a:ln w="12700">
              <a:solidFill>
                <a:schemeClr val="tx1"/>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4" name="Oval 9"/>
            <p:cNvSpPr>
              <a:spLocks noChangeAspect="1" noChangeArrowheads="1"/>
            </p:cNvSpPr>
            <p:nvPr/>
          </p:nvSpPr>
          <p:spPr bwMode="auto">
            <a:xfrm>
              <a:off x="1671" y="2468"/>
              <a:ext cx="96" cy="96"/>
            </a:xfrm>
            <a:prstGeom prst="ellipse">
              <a:avLst/>
            </a:prstGeom>
            <a:solidFill>
              <a:schemeClr val="bg2"/>
            </a:solidFill>
            <a:ln w="12700" algn="ctr">
              <a:solidFill>
                <a:srgbClr val="000000"/>
              </a:solidFill>
              <a:round/>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5" name="Oval 10"/>
            <p:cNvSpPr>
              <a:spLocks noChangeAspect="1" noChangeArrowheads="1"/>
            </p:cNvSpPr>
            <p:nvPr/>
          </p:nvSpPr>
          <p:spPr bwMode="auto">
            <a:xfrm>
              <a:off x="1290" y="2112"/>
              <a:ext cx="864" cy="86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grpSp>
      <p:grpSp>
        <p:nvGrpSpPr>
          <p:cNvPr id="81" name="Group 76"/>
          <p:cNvGrpSpPr>
            <a:grpSpLocks/>
          </p:cNvGrpSpPr>
          <p:nvPr/>
        </p:nvGrpSpPr>
        <p:grpSpPr bwMode="auto">
          <a:xfrm>
            <a:off x="3558639" y="1204755"/>
            <a:ext cx="1727200" cy="2133600"/>
            <a:chOff x="3600" y="1008"/>
            <a:chExt cx="816" cy="1008"/>
          </a:xfrm>
        </p:grpSpPr>
        <p:sp>
          <p:nvSpPr>
            <p:cNvPr id="82" name="Line 77"/>
            <p:cNvSpPr>
              <a:spLocks noChangeShapeType="1"/>
            </p:cNvSpPr>
            <p:nvPr/>
          </p:nvSpPr>
          <p:spPr bwMode="auto">
            <a:xfrm flipH="1" flipV="1">
              <a:off x="3600" y="1248"/>
              <a:ext cx="48"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3" name="Line 78"/>
            <p:cNvSpPr>
              <a:spLocks noChangeShapeType="1"/>
            </p:cNvSpPr>
            <p:nvPr/>
          </p:nvSpPr>
          <p:spPr bwMode="auto">
            <a:xfrm flipV="1">
              <a:off x="3648" y="1248"/>
              <a:ext cx="48"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4" name="Line 79"/>
            <p:cNvSpPr>
              <a:spLocks noChangeShapeType="1"/>
            </p:cNvSpPr>
            <p:nvPr/>
          </p:nvSpPr>
          <p:spPr bwMode="auto">
            <a:xfrm flipH="1">
              <a:off x="3936" y="1200"/>
              <a:ext cx="96" cy="0"/>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5" name="Line 80"/>
            <p:cNvSpPr>
              <a:spLocks noChangeShapeType="1"/>
            </p:cNvSpPr>
            <p:nvPr/>
          </p:nvSpPr>
          <p:spPr bwMode="auto">
            <a:xfrm>
              <a:off x="3984" y="1008"/>
              <a:ext cx="48" cy="192"/>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6" name="Line 81"/>
            <p:cNvSpPr>
              <a:spLocks noChangeShapeType="1"/>
            </p:cNvSpPr>
            <p:nvPr/>
          </p:nvSpPr>
          <p:spPr bwMode="auto">
            <a:xfrm>
              <a:off x="4032" y="1200"/>
              <a:ext cx="48" cy="81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7" name="Line 82"/>
            <p:cNvSpPr>
              <a:spLocks noChangeShapeType="1"/>
            </p:cNvSpPr>
            <p:nvPr/>
          </p:nvSpPr>
          <p:spPr bwMode="auto">
            <a:xfrm flipH="1">
              <a:off x="3888" y="1200"/>
              <a:ext cx="48" cy="81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8" name="Line 83"/>
            <p:cNvSpPr>
              <a:spLocks noChangeShapeType="1"/>
            </p:cNvSpPr>
            <p:nvPr/>
          </p:nvSpPr>
          <p:spPr bwMode="auto">
            <a:xfrm flipH="1">
              <a:off x="3936" y="1008"/>
              <a:ext cx="48" cy="192"/>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89" name="Line 84"/>
            <p:cNvSpPr>
              <a:spLocks noChangeShapeType="1"/>
            </p:cNvSpPr>
            <p:nvPr/>
          </p:nvSpPr>
          <p:spPr bwMode="auto">
            <a:xfrm flipH="1">
              <a:off x="3600" y="1248"/>
              <a:ext cx="816" cy="0"/>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0" name="Line 85"/>
            <p:cNvSpPr>
              <a:spLocks noChangeShapeType="1"/>
            </p:cNvSpPr>
            <p:nvPr/>
          </p:nvSpPr>
          <p:spPr bwMode="auto">
            <a:xfrm flipH="1" flipV="1">
              <a:off x="4032" y="1200"/>
              <a:ext cx="384"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1" name="Line 86"/>
            <p:cNvSpPr>
              <a:spLocks noChangeShapeType="1"/>
            </p:cNvSpPr>
            <p:nvPr/>
          </p:nvSpPr>
          <p:spPr bwMode="auto">
            <a:xfrm flipH="1">
              <a:off x="3600" y="1200"/>
              <a:ext cx="336"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2" name="Line 87"/>
            <p:cNvSpPr>
              <a:spLocks noChangeShapeType="1"/>
            </p:cNvSpPr>
            <p:nvPr/>
          </p:nvSpPr>
          <p:spPr bwMode="auto">
            <a:xfrm flipH="1">
              <a:off x="3936" y="1344"/>
              <a:ext cx="96" cy="0"/>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3" name="Line 88"/>
            <p:cNvSpPr>
              <a:spLocks noChangeShapeType="1"/>
            </p:cNvSpPr>
            <p:nvPr/>
          </p:nvSpPr>
          <p:spPr bwMode="auto">
            <a:xfrm flipH="1">
              <a:off x="3936" y="1344"/>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4" name="Line 89"/>
            <p:cNvSpPr>
              <a:spLocks noChangeShapeType="1"/>
            </p:cNvSpPr>
            <p:nvPr/>
          </p:nvSpPr>
          <p:spPr bwMode="auto">
            <a:xfrm flipH="1" flipV="1">
              <a:off x="3936" y="1344"/>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5" name="Line 90"/>
            <p:cNvSpPr>
              <a:spLocks noChangeShapeType="1"/>
            </p:cNvSpPr>
            <p:nvPr/>
          </p:nvSpPr>
          <p:spPr bwMode="auto">
            <a:xfrm flipH="1">
              <a:off x="3936" y="1440"/>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6" name="Line 91"/>
            <p:cNvSpPr>
              <a:spLocks noChangeShapeType="1"/>
            </p:cNvSpPr>
            <p:nvPr/>
          </p:nvSpPr>
          <p:spPr bwMode="auto">
            <a:xfrm flipH="1" flipV="1">
              <a:off x="3936" y="1440"/>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7" name="Line 92"/>
            <p:cNvSpPr>
              <a:spLocks noChangeShapeType="1"/>
            </p:cNvSpPr>
            <p:nvPr/>
          </p:nvSpPr>
          <p:spPr bwMode="auto">
            <a:xfrm flipH="1">
              <a:off x="3936" y="1536"/>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8" name="Line 93"/>
            <p:cNvSpPr>
              <a:spLocks noChangeShapeType="1"/>
            </p:cNvSpPr>
            <p:nvPr/>
          </p:nvSpPr>
          <p:spPr bwMode="auto">
            <a:xfrm flipH="1" flipV="1">
              <a:off x="3936" y="1536"/>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99" name="Line 94"/>
            <p:cNvSpPr>
              <a:spLocks noChangeShapeType="1"/>
            </p:cNvSpPr>
            <p:nvPr/>
          </p:nvSpPr>
          <p:spPr bwMode="auto">
            <a:xfrm flipH="1">
              <a:off x="3936" y="1632"/>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0" name="Line 95"/>
            <p:cNvSpPr>
              <a:spLocks noChangeShapeType="1"/>
            </p:cNvSpPr>
            <p:nvPr/>
          </p:nvSpPr>
          <p:spPr bwMode="auto">
            <a:xfrm flipH="1" flipV="1">
              <a:off x="3936" y="1632"/>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1" name="Line 96"/>
            <p:cNvSpPr>
              <a:spLocks noChangeShapeType="1"/>
            </p:cNvSpPr>
            <p:nvPr/>
          </p:nvSpPr>
          <p:spPr bwMode="auto">
            <a:xfrm flipH="1">
              <a:off x="3936" y="1728"/>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2" name="Line 97"/>
            <p:cNvSpPr>
              <a:spLocks noChangeShapeType="1"/>
            </p:cNvSpPr>
            <p:nvPr/>
          </p:nvSpPr>
          <p:spPr bwMode="auto">
            <a:xfrm flipH="1" flipV="1">
              <a:off x="3936" y="1728"/>
              <a:ext cx="96" cy="96"/>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3" name="Line 98"/>
            <p:cNvSpPr>
              <a:spLocks noChangeShapeType="1"/>
            </p:cNvSpPr>
            <p:nvPr/>
          </p:nvSpPr>
          <p:spPr bwMode="auto">
            <a:xfrm flipH="1">
              <a:off x="3888" y="1824"/>
              <a:ext cx="144" cy="192"/>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4" name="Line 99"/>
            <p:cNvSpPr>
              <a:spLocks noChangeShapeType="1"/>
            </p:cNvSpPr>
            <p:nvPr/>
          </p:nvSpPr>
          <p:spPr bwMode="auto">
            <a:xfrm flipH="1" flipV="1">
              <a:off x="3936" y="1824"/>
              <a:ext cx="144" cy="192"/>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5" name="Line 100"/>
            <p:cNvSpPr>
              <a:spLocks noChangeShapeType="1"/>
            </p:cNvSpPr>
            <p:nvPr/>
          </p:nvSpPr>
          <p:spPr bwMode="auto">
            <a:xfrm flipH="1" flipV="1">
              <a:off x="3936" y="1248"/>
              <a:ext cx="48"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6" name="Line 101"/>
            <p:cNvSpPr>
              <a:spLocks noChangeShapeType="1"/>
            </p:cNvSpPr>
            <p:nvPr/>
          </p:nvSpPr>
          <p:spPr bwMode="auto">
            <a:xfrm flipV="1">
              <a:off x="3984" y="1248"/>
              <a:ext cx="48"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7" name="Line 102"/>
            <p:cNvSpPr>
              <a:spLocks noChangeShapeType="1"/>
            </p:cNvSpPr>
            <p:nvPr/>
          </p:nvSpPr>
          <p:spPr bwMode="auto">
            <a:xfrm flipH="1" flipV="1">
              <a:off x="4320" y="1248"/>
              <a:ext cx="48"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08" name="Line 103"/>
            <p:cNvSpPr>
              <a:spLocks noChangeShapeType="1"/>
            </p:cNvSpPr>
            <p:nvPr/>
          </p:nvSpPr>
          <p:spPr bwMode="auto">
            <a:xfrm flipV="1">
              <a:off x="4368" y="1248"/>
              <a:ext cx="48" cy="48"/>
            </a:xfrm>
            <a:prstGeom prst="line">
              <a:avLst/>
            </a:prstGeom>
            <a:noFill/>
            <a:ln w="12700">
              <a:solidFill>
                <a:srgbClr val="FFFFFF">
                  <a:lumMod val="50000"/>
                </a:srgbClr>
              </a:solidFill>
              <a:round/>
              <a:headEnd/>
              <a:tailEnd/>
            </a:ln>
            <a:effectLst/>
          </p:spPr>
          <p:txBody>
            <a:bodyPr/>
            <a:lstStyle/>
            <a:p>
              <a:pPr defTabSz="1219170">
                <a:defRPr/>
              </a:pPr>
              <a:endParaRPr lang="en-US" sz="2400" kern="0">
                <a:solidFill>
                  <a:srgbClr val="101073"/>
                </a:solidFill>
                <a:latin typeface="Arial" charset="0"/>
                <a:ea typeface="ヒラギノ角ゴ Pro W3" pitchFamily="125" charset="-128"/>
              </a:endParaRPr>
            </a:p>
          </p:txBody>
        </p:sp>
      </p:grpSp>
      <p:sp>
        <p:nvSpPr>
          <p:cNvPr id="112" name="AutoShape 108"/>
          <p:cNvSpPr>
            <a:spLocks noChangeAspect="1" noChangeArrowheads="1"/>
          </p:cNvSpPr>
          <p:nvPr/>
        </p:nvSpPr>
        <p:spPr bwMode="auto">
          <a:xfrm>
            <a:off x="5385323" y="3031439"/>
            <a:ext cx="459316" cy="306916"/>
          </a:xfrm>
          <a:prstGeom prst="flowChartProcess">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a:endParaRPr lang="en-US" sz="2400">
              <a:solidFill>
                <a:srgbClr val="101073"/>
              </a:solidFill>
              <a:latin typeface="Arial" charset="0"/>
              <a:ea typeface="ヒラギノ角ゴ Pro W3" pitchFamily="125" charset="-128"/>
            </a:endParaRPr>
          </a:p>
        </p:txBody>
      </p:sp>
      <p:sp>
        <p:nvSpPr>
          <p:cNvPr id="113" name="Line 109"/>
          <p:cNvSpPr>
            <a:spLocks noChangeAspect="1" noChangeShapeType="1"/>
          </p:cNvSpPr>
          <p:nvPr/>
        </p:nvSpPr>
        <p:spPr bwMode="auto">
          <a:xfrm flipH="1">
            <a:off x="5436123" y="2879039"/>
            <a:ext cx="50800" cy="50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14" name="Line 110"/>
          <p:cNvSpPr>
            <a:spLocks noChangeAspect="1" noChangeShapeType="1"/>
          </p:cNvSpPr>
          <p:nvPr/>
        </p:nvSpPr>
        <p:spPr bwMode="auto">
          <a:xfrm flipH="1">
            <a:off x="5436123" y="2929839"/>
            <a:ext cx="101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15" name="Line 111"/>
          <p:cNvSpPr>
            <a:spLocks noChangeAspect="1" noChangeShapeType="1"/>
          </p:cNvSpPr>
          <p:nvPr/>
        </p:nvSpPr>
        <p:spPr bwMode="auto">
          <a:xfrm>
            <a:off x="5486923" y="2879039"/>
            <a:ext cx="50800" cy="50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16" name="Line 112"/>
          <p:cNvSpPr>
            <a:spLocks noChangeAspect="1" noChangeShapeType="1"/>
          </p:cNvSpPr>
          <p:nvPr/>
        </p:nvSpPr>
        <p:spPr bwMode="auto">
          <a:xfrm flipH="1">
            <a:off x="5436123" y="2929839"/>
            <a:ext cx="50800" cy="50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17" name="Line 113"/>
          <p:cNvSpPr>
            <a:spLocks noChangeAspect="1" noChangeShapeType="1"/>
          </p:cNvSpPr>
          <p:nvPr/>
        </p:nvSpPr>
        <p:spPr bwMode="auto">
          <a:xfrm flipH="1">
            <a:off x="5436123" y="2980639"/>
            <a:ext cx="101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18" name="Line 114"/>
          <p:cNvSpPr>
            <a:spLocks noChangeAspect="1" noChangeShapeType="1"/>
          </p:cNvSpPr>
          <p:nvPr/>
        </p:nvSpPr>
        <p:spPr bwMode="auto">
          <a:xfrm>
            <a:off x="5486923" y="2929839"/>
            <a:ext cx="50800" cy="50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19" name="Line 115"/>
          <p:cNvSpPr>
            <a:spLocks noChangeAspect="1" noChangeShapeType="1"/>
          </p:cNvSpPr>
          <p:nvPr/>
        </p:nvSpPr>
        <p:spPr bwMode="auto">
          <a:xfrm flipH="1">
            <a:off x="5436123" y="2980639"/>
            <a:ext cx="50800" cy="50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0" name="Line 116"/>
          <p:cNvSpPr>
            <a:spLocks noChangeAspect="1" noChangeShapeType="1"/>
          </p:cNvSpPr>
          <p:nvPr/>
        </p:nvSpPr>
        <p:spPr bwMode="auto">
          <a:xfrm flipH="1">
            <a:off x="5436123" y="3031439"/>
            <a:ext cx="101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1" name="Line 117"/>
          <p:cNvSpPr>
            <a:spLocks noChangeAspect="1" noChangeShapeType="1"/>
          </p:cNvSpPr>
          <p:nvPr/>
        </p:nvSpPr>
        <p:spPr bwMode="auto">
          <a:xfrm>
            <a:off x="5486923" y="2980639"/>
            <a:ext cx="50800" cy="50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2" name="Line 127"/>
          <p:cNvSpPr>
            <a:spLocks noChangeAspect="1" noChangeShapeType="1"/>
          </p:cNvSpPr>
          <p:nvPr/>
        </p:nvSpPr>
        <p:spPr bwMode="auto">
          <a:xfrm flipH="1">
            <a:off x="5334523" y="3082239"/>
            <a:ext cx="508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3" name="Line 128"/>
          <p:cNvSpPr>
            <a:spLocks noChangeAspect="1" noChangeShapeType="1"/>
          </p:cNvSpPr>
          <p:nvPr/>
        </p:nvSpPr>
        <p:spPr bwMode="auto">
          <a:xfrm>
            <a:off x="5370505"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4" name="Line 129"/>
          <p:cNvSpPr>
            <a:spLocks noChangeAspect="1" noChangeShapeType="1"/>
          </p:cNvSpPr>
          <p:nvPr/>
        </p:nvSpPr>
        <p:spPr bwMode="auto">
          <a:xfrm>
            <a:off x="5351456"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5" name="Line 130"/>
          <p:cNvSpPr>
            <a:spLocks noChangeAspect="1" noChangeShapeType="1"/>
          </p:cNvSpPr>
          <p:nvPr/>
        </p:nvSpPr>
        <p:spPr bwMode="auto">
          <a:xfrm>
            <a:off x="5334523"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6" name="Line 131"/>
          <p:cNvSpPr>
            <a:spLocks noChangeAspect="1" noChangeShapeType="1"/>
          </p:cNvSpPr>
          <p:nvPr/>
        </p:nvSpPr>
        <p:spPr bwMode="auto">
          <a:xfrm flipH="1">
            <a:off x="5334523" y="3287555"/>
            <a:ext cx="508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7" name="Line 132"/>
          <p:cNvSpPr>
            <a:spLocks noChangeAspect="1" noChangeShapeType="1"/>
          </p:cNvSpPr>
          <p:nvPr/>
        </p:nvSpPr>
        <p:spPr bwMode="auto">
          <a:xfrm flipH="1">
            <a:off x="5844639" y="3082239"/>
            <a:ext cx="508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8" name="Line 133"/>
          <p:cNvSpPr>
            <a:spLocks noChangeAspect="1" noChangeShapeType="1"/>
          </p:cNvSpPr>
          <p:nvPr/>
        </p:nvSpPr>
        <p:spPr bwMode="auto">
          <a:xfrm>
            <a:off x="5878505"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29" name="Line 134"/>
          <p:cNvSpPr>
            <a:spLocks noChangeAspect="1" noChangeShapeType="1"/>
          </p:cNvSpPr>
          <p:nvPr/>
        </p:nvSpPr>
        <p:spPr bwMode="auto">
          <a:xfrm>
            <a:off x="5859456"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0" name="Line 135"/>
          <p:cNvSpPr>
            <a:spLocks noChangeAspect="1" noChangeShapeType="1"/>
          </p:cNvSpPr>
          <p:nvPr/>
        </p:nvSpPr>
        <p:spPr bwMode="auto">
          <a:xfrm>
            <a:off x="5844639"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1" name="Line 136"/>
          <p:cNvSpPr>
            <a:spLocks noChangeAspect="1" noChangeShapeType="1"/>
          </p:cNvSpPr>
          <p:nvPr/>
        </p:nvSpPr>
        <p:spPr bwMode="auto">
          <a:xfrm flipH="1">
            <a:off x="5844639" y="3287555"/>
            <a:ext cx="508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2" name="Line 137"/>
          <p:cNvSpPr>
            <a:spLocks noChangeAspect="1" noChangeShapeType="1"/>
          </p:cNvSpPr>
          <p:nvPr/>
        </p:nvSpPr>
        <p:spPr bwMode="auto">
          <a:xfrm>
            <a:off x="5895439" y="3082239"/>
            <a:ext cx="0" cy="205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3" name="Freeform 138"/>
          <p:cNvSpPr>
            <a:spLocks/>
          </p:cNvSpPr>
          <p:nvPr/>
        </p:nvSpPr>
        <p:spPr bwMode="auto">
          <a:xfrm>
            <a:off x="5184239" y="1814355"/>
            <a:ext cx="304800" cy="1117600"/>
          </a:xfrm>
          <a:custGeom>
            <a:avLst/>
            <a:gdLst>
              <a:gd name="T0" fmla="*/ 0 w 144"/>
              <a:gd name="T1" fmla="*/ 0 h 528"/>
              <a:gd name="T2" fmla="*/ 48 w 144"/>
              <a:gd name="T3" fmla="*/ 336 h 528"/>
              <a:gd name="T4" fmla="*/ 144 w 144"/>
              <a:gd name="T5" fmla="*/ 528 h 528"/>
              <a:gd name="T6" fmla="*/ 0 60000 65536"/>
              <a:gd name="T7" fmla="*/ 0 60000 65536"/>
              <a:gd name="T8" fmla="*/ 0 60000 65536"/>
              <a:gd name="T9" fmla="*/ 0 w 144"/>
              <a:gd name="T10" fmla="*/ 0 h 528"/>
              <a:gd name="T11" fmla="*/ 144 w 144"/>
              <a:gd name="T12" fmla="*/ 528 h 528"/>
            </a:gdLst>
            <a:ahLst/>
            <a:cxnLst>
              <a:cxn ang="T6">
                <a:pos x="T0" y="T1"/>
              </a:cxn>
              <a:cxn ang="T7">
                <a:pos x="T2" y="T3"/>
              </a:cxn>
              <a:cxn ang="T8">
                <a:pos x="T4" y="T5"/>
              </a:cxn>
            </a:cxnLst>
            <a:rect l="T9" t="T10" r="T11" b="T12"/>
            <a:pathLst>
              <a:path w="144" h="528">
                <a:moveTo>
                  <a:pt x="0" y="0"/>
                </a:moveTo>
                <a:cubicBezTo>
                  <a:pt x="12" y="124"/>
                  <a:pt x="24" y="248"/>
                  <a:pt x="48" y="336"/>
                </a:cubicBezTo>
                <a:cubicBezTo>
                  <a:pt x="72" y="424"/>
                  <a:pt x="108" y="476"/>
                  <a:pt x="144" y="528"/>
                </a:cubicBezTo>
              </a:path>
            </a:pathLst>
          </a:custGeom>
          <a:noFill/>
          <a:ln w="1270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4" name="Freeform 139"/>
          <p:cNvSpPr>
            <a:spLocks/>
          </p:cNvSpPr>
          <p:nvPr/>
        </p:nvSpPr>
        <p:spPr bwMode="auto">
          <a:xfrm>
            <a:off x="4371439" y="1814355"/>
            <a:ext cx="1117600" cy="1117600"/>
          </a:xfrm>
          <a:custGeom>
            <a:avLst/>
            <a:gdLst>
              <a:gd name="T0" fmla="*/ 0 w 528"/>
              <a:gd name="T1" fmla="*/ 0 h 528"/>
              <a:gd name="T2" fmla="*/ 192 w 528"/>
              <a:gd name="T3" fmla="*/ 336 h 528"/>
              <a:gd name="T4" fmla="*/ 528 w 528"/>
              <a:gd name="T5" fmla="*/ 528 h 528"/>
              <a:gd name="T6" fmla="*/ 0 60000 65536"/>
              <a:gd name="T7" fmla="*/ 0 60000 65536"/>
              <a:gd name="T8" fmla="*/ 0 60000 65536"/>
              <a:gd name="T9" fmla="*/ 0 w 528"/>
              <a:gd name="T10" fmla="*/ 0 h 528"/>
              <a:gd name="T11" fmla="*/ 528 w 528"/>
              <a:gd name="T12" fmla="*/ 528 h 528"/>
            </a:gdLst>
            <a:ahLst/>
            <a:cxnLst>
              <a:cxn ang="T6">
                <a:pos x="T0" y="T1"/>
              </a:cxn>
              <a:cxn ang="T7">
                <a:pos x="T2" y="T3"/>
              </a:cxn>
              <a:cxn ang="T8">
                <a:pos x="T4" y="T5"/>
              </a:cxn>
            </a:cxnLst>
            <a:rect l="T9" t="T10" r="T11" b="T12"/>
            <a:pathLst>
              <a:path w="528" h="528">
                <a:moveTo>
                  <a:pt x="0" y="0"/>
                </a:moveTo>
                <a:cubicBezTo>
                  <a:pt x="52" y="124"/>
                  <a:pt x="104" y="248"/>
                  <a:pt x="192" y="336"/>
                </a:cubicBezTo>
                <a:cubicBezTo>
                  <a:pt x="280" y="424"/>
                  <a:pt x="404" y="476"/>
                  <a:pt x="528" y="528"/>
                </a:cubicBezTo>
              </a:path>
            </a:pathLst>
          </a:custGeom>
          <a:noFill/>
          <a:ln w="1270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5" name="Freeform 140"/>
          <p:cNvSpPr>
            <a:spLocks/>
          </p:cNvSpPr>
          <p:nvPr/>
        </p:nvSpPr>
        <p:spPr bwMode="auto">
          <a:xfrm>
            <a:off x="3660239" y="1814355"/>
            <a:ext cx="1828800" cy="1117600"/>
          </a:xfrm>
          <a:custGeom>
            <a:avLst/>
            <a:gdLst>
              <a:gd name="T0" fmla="*/ 0 w 864"/>
              <a:gd name="T1" fmla="*/ 0 h 528"/>
              <a:gd name="T2" fmla="*/ 336 w 864"/>
              <a:gd name="T3" fmla="*/ 384 h 528"/>
              <a:gd name="T4" fmla="*/ 864 w 864"/>
              <a:gd name="T5" fmla="*/ 528 h 528"/>
              <a:gd name="T6" fmla="*/ 0 60000 65536"/>
              <a:gd name="T7" fmla="*/ 0 60000 65536"/>
              <a:gd name="T8" fmla="*/ 0 60000 65536"/>
              <a:gd name="T9" fmla="*/ 0 w 864"/>
              <a:gd name="T10" fmla="*/ 0 h 528"/>
              <a:gd name="T11" fmla="*/ 864 w 864"/>
              <a:gd name="T12" fmla="*/ 528 h 528"/>
            </a:gdLst>
            <a:ahLst/>
            <a:cxnLst>
              <a:cxn ang="T6">
                <a:pos x="T0" y="T1"/>
              </a:cxn>
              <a:cxn ang="T7">
                <a:pos x="T2" y="T3"/>
              </a:cxn>
              <a:cxn ang="T8">
                <a:pos x="T4" y="T5"/>
              </a:cxn>
            </a:cxnLst>
            <a:rect l="T9" t="T10" r="T11" b="T12"/>
            <a:pathLst>
              <a:path w="864" h="528">
                <a:moveTo>
                  <a:pt x="0" y="0"/>
                </a:moveTo>
                <a:cubicBezTo>
                  <a:pt x="96" y="148"/>
                  <a:pt x="192" y="296"/>
                  <a:pt x="336" y="384"/>
                </a:cubicBezTo>
                <a:cubicBezTo>
                  <a:pt x="480" y="472"/>
                  <a:pt x="672" y="500"/>
                  <a:pt x="864" y="528"/>
                </a:cubicBezTo>
              </a:path>
            </a:pathLst>
          </a:custGeom>
          <a:noFill/>
          <a:ln w="1270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6" name="Line 141"/>
          <p:cNvSpPr>
            <a:spLocks noChangeShapeType="1"/>
          </p:cNvSpPr>
          <p:nvPr/>
        </p:nvSpPr>
        <p:spPr bwMode="auto">
          <a:xfrm flipH="1">
            <a:off x="5692239" y="3439955"/>
            <a:ext cx="24384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7" name="Line 142"/>
          <p:cNvSpPr>
            <a:spLocks noChangeShapeType="1"/>
          </p:cNvSpPr>
          <p:nvPr/>
        </p:nvSpPr>
        <p:spPr bwMode="auto">
          <a:xfrm flipH="1">
            <a:off x="5590639" y="3338355"/>
            <a:ext cx="0" cy="1117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8" name="Line 143"/>
          <p:cNvSpPr>
            <a:spLocks noChangeShapeType="1"/>
          </p:cNvSpPr>
          <p:nvPr/>
        </p:nvSpPr>
        <p:spPr bwMode="auto">
          <a:xfrm flipH="1">
            <a:off x="5692239" y="3338355"/>
            <a:ext cx="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39" name="Rectangle 144"/>
          <p:cNvSpPr>
            <a:spLocks noChangeArrowheads="1"/>
          </p:cNvSpPr>
          <p:nvPr/>
        </p:nvSpPr>
        <p:spPr bwMode="auto">
          <a:xfrm>
            <a:off x="5387439" y="4455955"/>
            <a:ext cx="406400" cy="203200"/>
          </a:xfrm>
          <a:prstGeom prst="rect">
            <a:avLst/>
          </a:prstGeom>
          <a:solidFill>
            <a:schemeClr val="bg2"/>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grpSp>
        <p:nvGrpSpPr>
          <p:cNvPr id="140" name="Group 145"/>
          <p:cNvGrpSpPr>
            <a:grpSpLocks/>
          </p:cNvGrpSpPr>
          <p:nvPr/>
        </p:nvGrpSpPr>
        <p:grpSpPr bwMode="auto">
          <a:xfrm>
            <a:off x="8740239" y="4049555"/>
            <a:ext cx="711200" cy="609600"/>
            <a:chOff x="2688" y="2880"/>
            <a:chExt cx="336" cy="288"/>
          </a:xfrm>
        </p:grpSpPr>
        <p:sp>
          <p:nvSpPr>
            <p:cNvPr id="141" name="Line 146"/>
            <p:cNvSpPr>
              <a:spLocks noChangeShapeType="1"/>
            </p:cNvSpPr>
            <p:nvPr/>
          </p:nvSpPr>
          <p:spPr bwMode="auto">
            <a:xfrm>
              <a:off x="2688" y="3024"/>
              <a:ext cx="0" cy="1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42" name="Line 147"/>
            <p:cNvSpPr>
              <a:spLocks noChangeShapeType="1"/>
            </p:cNvSpPr>
            <p:nvPr/>
          </p:nvSpPr>
          <p:spPr bwMode="auto">
            <a:xfrm>
              <a:off x="2688" y="3168"/>
              <a:ext cx="3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43" name="Line 148"/>
            <p:cNvSpPr>
              <a:spLocks noChangeShapeType="1"/>
            </p:cNvSpPr>
            <p:nvPr/>
          </p:nvSpPr>
          <p:spPr bwMode="auto">
            <a:xfrm>
              <a:off x="2688" y="3024"/>
              <a:ext cx="24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44" name="Line 149"/>
            <p:cNvSpPr>
              <a:spLocks noChangeShapeType="1"/>
            </p:cNvSpPr>
            <p:nvPr/>
          </p:nvSpPr>
          <p:spPr bwMode="auto">
            <a:xfrm flipV="1">
              <a:off x="3024" y="2976"/>
              <a:ext cx="0" cy="1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45" name="Line 150"/>
            <p:cNvSpPr>
              <a:spLocks noChangeShapeType="1"/>
            </p:cNvSpPr>
            <p:nvPr/>
          </p:nvSpPr>
          <p:spPr bwMode="auto">
            <a:xfrm flipV="1">
              <a:off x="2928" y="2976"/>
              <a:ext cx="0"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46" name="Line 151"/>
            <p:cNvSpPr>
              <a:spLocks noChangeShapeType="1"/>
            </p:cNvSpPr>
            <p:nvPr/>
          </p:nvSpPr>
          <p:spPr bwMode="auto">
            <a:xfrm flipH="1" flipV="1">
              <a:off x="2928" y="2976"/>
              <a:ext cx="9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US" sz="2400" kern="0">
                <a:solidFill>
                  <a:srgbClr val="101073"/>
                </a:solidFill>
                <a:latin typeface="Arial" charset="0"/>
                <a:ea typeface="ヒラギノ角ゴ Pro W3" pitchFamily="125" charset="-128"/>
              </a:endParaRPr>
            </a:p>
          </p:txBody>
        </p:sp>
        <p:sp>
          <p:nvSpPr>
            <p:cNvPr id="147" name="Rectangle 152"/>
            <p:cNvSpPr>
              <a:spLocks noChangeArrowheads="1"/>
            </p:cNvSpPr>
            <p:nvPr/>
          </p:nvSpPr>
          <p:spPr bwMode="auto">
            <a:xfrm>
              <a:off x="2736" y="3072"/>
              <a:ext cx="48" cy="48"/>
            </a:xfrm>
            <a:prstGeom prst="rect">
              <a:avLst/>
            </a:prstGeom>
            <a:solidFill>
              <a:schemeClr val="bg2"/>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48" name="Rectangle 153"/>
            <p:cNvSpPr>
              <a:spLocks noChangeArrowheads="1"/>
            </p:cNvSpPr>
            <p:nvPr/>
          </p:nvSpPr>
          <p:spPr bwMode="auto">
            <a:xfrm>
              <a:off x="2832" y="3072"/>
              <a:ext cx="48" cy="48"/>
            </a:xfrm>
            <a:prstGeom prst="rect">
              <a:avLst/>
            </a:prstGeom>
            <a:solidFill>
              <a:schemeClr val="bg2"/>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49" name="Rectangle 154"/>
            <p:cNvSpPr>
              <a:spLocks noChangeArrowheads="1"/>
            </p:cNvSpPr>
            <p:nvPr/>
          </p:nvSpPr>
          <p:spPr bwMode="auto">
            <a:xfrm>
              <a:off x="2928" y="3072"/>
              <a:ext cx="48" cy="48"/>
            </a:xfrm>
            <a:prstGeom prst="rect">
              <a:avLst/>
            </a:prstGeom>
            <a:solidFill>
              <a:schemeClr val="bg2"/>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50" name="Rectangle 155"/>
            <p:cNvSpPr>
              <a:spLocks noChangeArrowheads="1"/>
            </p:cNvSpPr>
            <p:nvPr/>
          </p:nvSpPr>
          <p:spPr bwMode="auto">
            <a:xfrm>
              <a:off x="2832" y="2880"/>
              <a:ext cx="48" cy="144"/>
            </a:xfrm>
            <a:prstGeom prst="rect">
              <a:avLst/>
            </a:prstGeom>
            <a:solidFill>
              <a:schemeClr val="bg1"/>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grpSp>
      <p:sp>
        <p:nvSpPr>
          <p:cNvPr id="151" name="AutoShape 110"/>
          <p:cNvSpPr>
            <a:spLocks noChangeArrowheads="1"/>
          </p:cNvSpPr>
          <p:nvPr/>
        </p:nvSpPr>
        <p:spPr bwMode="auto">
          <a:xfrm>
            <a:off x="3609439" y="3797670"/>
            <a:ext cx="575733" cy="577849"/>
          </a:xfrm>
          <a:prstGeom prst="sun">
            <a:avLst>
              <a:gd name="adj" fmla="val 25000"/>
            </a:avLst>
          </a:prstGeom>
          <a:solidFill>
            <a:srgbClr val="FFFF66"/>
          </a:solidFill>
          <a:ln w="19050">
            <a:solidFill>
              <a:srgbClr val="E22E0A"/>
            </a:solidFill>
            <a:miter lim="800000"/>
            <a:headEnd/>
            <a:tailEnd/>
          </a:ln>
        </p:spPr>
        <p:txBody>
          <a:bodyPr wrap="none" anchor="ctr"/>
          <a:lstStyle/>
          <a:p>
            <a:pPr defTabSz="1219170" eaLnBrk="0" hangingPunct="0"/>
            <a:endParaRPr lang="en-US" sz="3200">
              <a:solidFill>
                <a:srgbClr val="E22E0A"/>
              </a:solidFill>
              <a:latin typeface="Times New Roman" pitchFamily="18" charset="0"/>
              <a:ea typeface="ヒラギノ角ゴ Pro W3" pitchFamily="125" charset="-128"/>
            </a:endParaRPr>
          </a:p>
        </p:txBody>
      </p:sp>
      <p:sp>
        <p:nvSpPr>
          <p:cNvPr id="152" name="Line 157"/>
          <p:cNvSpPr>
            <a:spLocks noChangeShapeType="1"/>
          </p:cNvSpPr>
          <p:nvPr/>
        </p:nvSpPr>
        <p:spPr bwMode="auto">
          <a:xfrm flipH="1">
            <a:off x="8130639" y="3439955"/>
            <a:ext cx="0" cy="1016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64" name="AutoShape 169"/>
          <p:cNvSpPr>
            <a:spLocks noChangeAspect="1" noChangeArrowheads="1"/>
          </p:cNvSpPr>
          <p:nvPr/>
        </p:nvSpPr>
        <p:spPr bwMode="auto">
          <a:xfrm>
            <a:off x="3558639" y="1712755"/>
            <a:ext cx="158751"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65" name="AutoShape 170"/>
          <p:cNvSpPr>
            <a:spLocks noChangeAspect="1" noChangeArrowheads="1"/>
          </p:cNvSpPr>
          <p:nvPr/>
        </p:nvSpPr>
        <p:spPr bwMode="auto">
          <a:xfrm>
            <a:off x="4269839" y="1712755"/>
            <a:ext cx="158751"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66" name="AutoShape 171"/>
          <p:cNvSpPr>
            <a:spLocks noChangeAspect="1" noChangeArrowheads="1"/>
          </p:cNvSpPr>
          <p:nvPr/>
        </p:nvSpPr>
        <p:spPr bwMode="auto">
          <a:xfrm>
            <a:off x="5082639" y="1712755"/>
            <a:ext cx="158751"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67" name="Line 172"/>
          <p:cNvSpPr>
            <a:spLocks noChangeShapeType="1"/>
          </p:cNvSpPr>
          <p:nvPr/>
        </p:nvSpPr>
        <p:spPr bwMode="auto">
          <a:xfrm>
            <a:off x="5692239" y="5167155"/>
            <a:ext cx="29464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68" name="Line 173"/>
          <p:cNvSpPr>
            <a:spLocks noChangeShapeType="1"/>
          </p:cNvSpPr>
          <p:nvPr/>
        </p:nvSpPr>
        <p:spPr bwMode="auto">
          <a:xfrm flipH="1">
            <a:off x="5692239" y="4659155"/>
            <a:ext cx="0" cy="508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69" name="Line 174"/>
          <p:cNvSpPr>
            <a:spLocks noChangeShapeType="1"/>
          </p:cNvSpPr>
          <p:nvPr/>
        </p:nvSpPr>
        <p:spPr bwMode="auto">
          <a:xfrm flipH="1">
            <a:off x="5793839" y="4557555"/>
            <a:ext cx="29464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70" name="Rectangle 175"/>
          <p:cNvSpPr>
            <a:spLocks noChangeArrowheads="1"/>
          </p:cNvSpPr>
          <p:nvPr/>
        </p:nvSpPr>
        <p:spPr bwMode="auto">
          <a:xfrm>
            <a:off x="7927439" y="4455955"/>
            <a:ext cx="406400" cy="203200"/>
          </a:xfrm>
          <a:prstGeom prst="rect">
            <a:avLst/>
          </a:prstGeom>
          <a:solidFill>
            <a:schemeClr val="bg2"/>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74" name="Line 179"/>
          <p:cNvSpPr>
            <a:spLocks noChangeShapeType="1"/>
          </p:cNvSpPr>
          <p:nvPr/>
        </p:nvSpPr>
        <p:spPr bwMode="auto">
          <a:xfrm flipH="1">
            <a:off x="7724239" y="5167155"/>
            <a:ext cx="0" cy="406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75" name="Line 180"/>
          <p:cNvSpPr>
            <a:spLocks noChangeShapeType="1"/>
          </p:cNvSpPr>
          <p:nvPr/>
        </p:nvSpPr>
        <p:spPr bwMode="auto">
          <a:xfrm flipH="1">
            <a:off x="7521039" y="5573555"/>
            <a:ext cx="203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76" name="Line 181"/>
          <p:cNvSpPr>
            <a:spLocks noChangeShapeType="1"/>
          </p:cNvSpPr>
          <p:nvPr/>
        </p:nvSpPr>
        <p:spPr bwMode="auto">
          <a:xfrm flipH="1">
            <a:off x="8638639" y="5167155"/>
            <a:ext cx="0" cy="406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77" name="Line 182"/>
          <p:cNvSpPr>
            <a:spLocks noChangeShapeType="1"/>
          </p:cNvSpPr>
          <p:nvPr/>
        </p:nvSpPr>
        <p:spPr bwMode="auto">
          <a:xfrm flipH="1">
            <a:off x="8435439" y="5573555"/>
            <a:ext cx="203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pic>
        <p:nvPicPr>
          <p:cNvPr id="178" name="Picture 1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67139" y="5344955"/>
            <a:ext cx="368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1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52739" y="5344955"/>
            <a:ext cx="368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 name="Group 185"/>
          <p:cNvGrpSpPr>
            <a:grpSpLocks/>
          </p:cNvGrpSpPr>
          <p:nvPr/>
        </p:nvGrpSpPr>
        <p:grpSpPr bwMode="auto">
          <a:xfrm>
            <a:off x="2786796" y="4659155"/>
            <a:ext cx="2702243" cy="1016000"/>
            <a:chOff x="1824" y="3408"/>
            <a:chExt cx="1392" cy="480"/>
          </a:xfrm>
        </p:grpSpPr>
        <p:sp>
          <p:nvSpPr>
            <p:cNvPr id="181" name="Line 186"/>
            <p:cNvSpPr>
              <a:spLocks noChangeShapeType="1"/>
            </p:cNvSpPr>
            <p:nvPr/>
          </p:nvSpPr>
          <p:spPr bwMode="auto">
            <a:xfrm flipH="1">
              <a:off x="3216" y="3408"/>
              <a:ext cx="0"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grpSp>
          <p:nvGrpSpPr>
            <p:cNvPr id="182" name="Group 187"/>
            <p:cNvGrpSpPr>
              <a:grpSpLocks/>
            </p:cNvGrpSpPr>
            <p:nvPr/>
          </p:nvGrpSpPr>
          <p:grpSpPr bwMode="auto">
            <a:xfrm>
              <a:off x="1824" y="3648"/>
              <a:ext cx="1392" cy="240"/>
              <a:chOff x="1824" y="3648"/>
              <a:chExt cx="1392" cy="240"/>
            </a:xfrm>
          </p:grpSpPr>
          <p:sp>
            <p:nvSpPr>
              <p:cNvPr id="185" name="Line 190"/>
              <p:cNvSpPr>
                <a:spLocks noChangeShapeType="1"/>
              </p:cNvSpPr>
              <p:nvPr/>
            </p:nvSpPr>
            <p:spPr bwMode="auto">
              <a:xfrm>
                <a:off x="1920" y="3648"/>
                <a:ext cx="129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pic>
            <p:nvPicPr>
              <p:cNvPr id="186" name="Picture 10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0" y="3732"/>
                <a:ext cx="17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Line 194"/>
              <p:cNvSpPr>
                <a:spLocks noChangeShapeType="1"/>
              </p:cNvSpPr>
              <p:nvPr/>
            </p:nvSpPr>
            <p:spPr bwMode="auto">
              <a:xfrm flipH="1">
                <a:off x="2400" y="3648"/>
                <a:ext cx="0" cy="1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90" name="Line 195"/>
              <p:cNvSpPr>
                <a:spLocks noChangeShapeType="1"/>
              </p:cNvSpPr>
              <p:nvPr/>
            </p:nvSpPr>
            <p:spPr bwMode="auto">
              <a:xfrm flipH="1">
                <a:off x="2304" y="3840"/>
                <a:ext cx="9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91" name="Line 196"/>
              <p:cNvSpPr>
                <a:spLocks noChangeShapeType="1"/>
              </p:cNvSpPr>
              <p:nvPr/>
            </p:nvSpPr>
            <p:spPr bwMode="auto">
              <a:xfrm flipH="1">
                <a:off x="1920" y="3648"/>
                <a:ext cx="0" cy="1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192" name="Line 197"/>
              <p:cNvSpPr>
                <a:spLocks noChangeShapeType="1"/>
              </p:cNvSpPr>
              <p:nvPr/>
            </p:nvSpPr>
            <p:spPr bwMode="auto">
              <a:xfrm flipH="1">
                <a:off x="1824" y="3840"/>
                <a:ext cx="9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grpSp>
      </p:grpSp>
      <p:sp>
        <p:nvSpPr>
          <p:cNvPr id="193" name="AutoShape 198"/>
          <p:cNvSpPr>
            <a:spLocks noChangeAspect="1" noChangeArrowheads="1"/>
          </p:cNvSpPr>
          <p:nvPr/>
        </p:nvSpPr>
        <p:spPr bwMode="auto">
          <a:xfrm>
            <a:off x="5635090" y="3351055"/>
            <a:ext cx="158749"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94" name="AutoShape 199"/>
          <p:cNvSpPr>
            <a:spLocks noChangeAspect="1" noChangeArrowheads="1"/>
          </p:cNvSpPr>
          <p:nvPr/>
        </p:nvSpPr>
        <p:spPr bwMode="auto">
          <a:xfrm>
            <a:off x="8054439" y="3484406"/>
            <a:ext cx="158751"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95" name="AutoShape 200"/>
          <p:cNvSpPr>
            <a:spLocks noChangeAspect="1" noChangeArrowheads="1"/>
          </p:cNvSpPr>
          <p:nvPr/>
        </p:nvSpPr>
        <p:spPr bwMode="auto">
          <a:xfrm>
            <a:off x="5736690" y="4475006"/>
            <a:ext cx="158749"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96" name="AutoShape 201"/>
          <p:cNvSpPr>
            <a:spLocks noChangeAspect="1" noChangeArrowheads="1"/>
          </p:cNvSpPr>
          <p:nvPr/>
        </p:nvSpPr>
        <p:spPr bwMode="auto">
          <a:xfrm>
            <a:off x="5512323" y="3342589"/>
            <a:ext cx="158749"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97" name="AutoShape 202"/>
          <p:cNvSpPr>
            <a:spLocks noChangeAspect="1" noChangeArrowheads="1"/>
          </p:cNvSpPr>
          <p:nvPr/>
        </p:nvSpPr>
        <p:spPr bwMode="auto">
          <a:xfrm>
            <a:off x="5609690" y="4640106"/>
            <a:ext cx="158749"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98" name="AutoShape 203"/>
          <p:cNvSpPr>
            <a:spLocks noChangeAspect="1" noChangeArrowheads="1"/>
          </p:cNvSpPr>
          <p:nvPr/>
        </p:nvSpPr>
        <p:spPr bwMode="auto">
          <a:xfrm>
            <a:off x="6739990" y="5071906"/>
            <a:ext cx="158749"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199" name="AutoShape 204"/>
          <p:cNvSpPr>
            <a:spLocks noChangeAspect="1" noChangeArrowheads="1"/>
          </p:cNvSpPr>
          <p:nvPr/>
        </p:nvSpPr>
        <p:spPr bwMode="auto">
          <a:xfrm>
            <a:off x="7654390" y="5084606"/>
            <a:ext cx="158749"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0" name="Rectangle 205"/>
          <p:cNvSpPr>
            <a:spLocks noChangeArrowheads="1"/>
          </p:cNvSpPr>
          <p:nvPr/>
        </p:nvSpPr>
        <p:spPr bwMode="auto">
          <a:xfrm>
            <a:off x="7927439" y="3338355"/>
            <a:ext cx="406400" cy="203200"/>
          </a:xfrm>
          <a:prstGeom prst="rect">
            <a:avLst/>
          </a:prstGeom>
          <a:solidFill>
            <a:schemeClr val="bg2"/>
          </a:solidFill>
          <a:ln w="12700" algn="ctr">
            <a:solidFill>
              <a:srgbClr val="000000"/>
            </a:solidFill>
            <a:miter lim="800000"/>
            <a:headEnd/>
            <a:tailEnd/>
          </a:ln>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1" name="AutoShape 206"/>
          <p:cNvSpPr>
            <a:spLocks noChangeAspect="1" noChangeArrowheads="1"/>
          </p:cNvSpPr>
          <p:nvPr/>
        </p:nvSpPr>
        <p:spPr bwMode="auto">
          <a:xfrm>
            <a:off x="7825839" y="3351055"/>
            <a:ext cx="158751"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2" name="AutoShape 207"/>
          <p:cNvSpPr>
            <a:spLocks noChangeAspect="1" noChangeArrowheads="1"/>
          </p:cNvSpPr>
          <p:nvPr/>
        </p:nvSpPr>
        <p:spPr bwMode="auto">
          <a:xfrm>
            <a:off x="5393790" y="4602006"/>
            <a:ext cx="158749"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3" name="AutoShape 208"/>
          <p:cNvSpPr>
            <a:spLocks noChangeAspect="1" noChangeArrowheads="1"/>
          </p:cNvSpPr>
          <p:nvPr/>
        </p:nvSpPr>
        <p:spPr bwMode="auto">
          <a:xfrm>
            <a:off x="4574639" y="5084606"/>
            <a:ext cx="158751" cy="158749"/>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4" name="AutoShape 209"/>
          <p:cNvSpPr>
            <a:spLocks noChangeAspect="1" noChangeArrowheads="1"/>
          </p:cNvSpPr>
          <p:nvPr/>
        </p:nvSpPr>
        <p:spPr bwMode="auto">
          <a:xfrm>
            <a:off x="3711039" y="5090955"/>
            <a:ext cx="158751"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5" name="AutoShape 210"/>
          <p:cNvSpPr>
            <a:spLocks noChangeAspect="1" noChangeArrowheads="1"/>
          </p:cNvSpPr>
          <p:nvPr/>
        </p:nvSpPr>
        <p:spPr bwMode="auto">
          <a:xfrm>
            <a:off x="5516556" y="3334122"/>
            <a:ext cx="158749"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6" name="AutoShape 211"/>
          <p:cNvSpPr>
            <a:spLocks noChangeAspect="1" noChangeArrowheads="1"/>
          </p:cNvSpPr>
          <p:nvPr/>
        </p:nvSpPr>
        <p:spPr bwMode="auto">
          <a:xfrm>
            <a:off x="7825839" y="4455955"/>
            <a:ext cx="158751" cy="158751"/>
          </a:xfrm>
          <a:prstGeom prst="star8">
            <a:avLst>
              <a:gd name="adj" fmla="val 38250"/>
            </a:avLst>
          </a:prstGeom>
          <a:gradFill rotWithShape="1">
            <a:gsLst>
              <a:gs pos="0">
                <a:srgbClr val="FFFFFF"/>
              </a:gs>
              <a:gs pos="100000">
                <a:srgbClr val="FF0000"/>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pPr defTabSz="1219170">
              <a:defRPr/>
            </a:pPr>
            <a:endParaRPr lang="en-US" sz="2400" kern="0">
              <a:solidFill>
                <a:srgbClr val="101073"/>
              </a:solidFill>
              <a:latin typeface="Arial" charset="0"/>
              <a:ea typeface="ヒラギノ角ゴ Pro W3" pitchFamily="125" charset="-128"/>
            </a:endParaRPr>
          </a:p>
        </p:txBody>
      </p:sp>
      <p:sp>
        <p:nvSpPr>
          <p:cNvPr id="207" name="AutoShape 12"/>
          <p:cNvSpPr>
            <a:spLocks noChangeArrowheads="1"/>
          </p:cNvSpPr>
          <p:nvPr/>
        </p:nvSpPr>
        <p:spPr bwMode="auto">
          <a:xfrm>
            <a:off x="9146639" y="3846355"/>
            <a:ext cx="203200" cy="101600"/>
          </a:xfrm>
          <a:prstGeom prst="cloudCallout">
            <a:avLst>
              <a:gd name="adj1" fmla="val -58333"/>
              <a:gd name="adj2" fmla="val 91667"/>
            </a:avLst>
          </a:prstGeom>
          <a:solidFill>
            <a:srgbClr val="808080"/>
          </a:solidFill>
          <a:ln w="12700">
            <a:solidFill>
              <a:srgbClr val="000000"/>
            </a:solidFill>
            <a:round/>
            <a:headEnd/>
            <a:tailEnd/>
          </a:ln>
        </p:spPr>
        <p:txBody>
          <a:bodyPr/>
          <a:lstStyle/>
          <a:p>
            <a:pPr defTabSz="1219170"/>
            <a:endParaRPr lang="en-US" sz="2400">
              <a:solidFill>
                <a:srgbClr val="101073"/>
              </a:solidFill>
              <a:latin typeface="Arial" charset="0"/>
              <a:ea typeface="ヒラギノ角ゴ Pro W3" pitchFamily="125" charset="-128"/>
            </a:endParaRPr>
          </a:p>
        </p:txBody>
      </p:sp>
      <p:cxnSp>
        <p:nvCxnSpPr>
          <p:cNvPr id="209" name="Straight Connector 208"/>
          <p:cNvCxnSpPr/>
          <p:nvPr/>
        </p:nvCxnSpPr>
        <p:spPr>
          <a:xfrm flipH="1">
            <a:off x="1926558" y="6132355"/>
            <a:ext cx="1632081" cy="17013"/>
          </a:xfrm>
          <a:prstGeom prst="line">
            <a:avLst/>
          </a:prstGeom>
          <a:noFill/>
          <a:ln w="25400" cap="flat" cmpd="sng" algn="ctr">
            <a:solidFill>
              <a:schemeClr val="accent6"/>
            </a:solidFill>
            <a:prstDash val="solid"/>
          </a:ln>
          <a:effectLst/>
        </p:spPr>
      </p:cxnSp>
      <p:cxnSp>
        <p:nvCxnSpPr>
          <p:cNvPr id="210" name="Straight Connector 209"/>
          <p:cNvCxnSpPr/>
          <p:nvPr/>
        </p:nvCxnSpPr>
        <p:spPr>
          <a:xfrm>
            <a:off x="3558639" y="5675155"/>
            <a:ext cx="0" cy="457200"/>
          </a:xfrm>
          <a:prstGeom prst="line">
            <a:avLst/>
          </a:prstGeom>
          <a:noFill/>
          <a:ln w="25400" cap="flat" cmpd="sng" algn="ctr">
            <a:solidFill>
              <a:srgbClr val="E3004F"/>
            </a:solidFill>
            <a:prstDash val="solid"/>
          </a:ln>
          <a:effectLst>
            <a:outerShdw blurRad="40000" dist="20000" dir="5400000" rotWithShape="0">
              <a:srgbClr val="000000">
                <a:alpha val="38000"/>
              </a:srgbClr>
            </a:outerShdw>
          </a:effectLst>
        </p:spPr>
      </p:cxnSp>
      <p:cxnSp>
        <p:nvCxnSpPr>
          <p:cNvPr id="211" name="Straight Connector 210"/>
          <p:cNvCxnSpPr/>
          <p:nvPr/>
        </p:nvCxnSpPr>
        <p:spPr>
          <a:xfrm>
            <a:off x="2416193" y="5679363"/>
            <a:ext cx="0" cy="457200"/>
          </a:xfrm>
          <a:prstGeom prst="line">
            <a:avLst/>
          </a:prstGeom>
          <a:noFill/>
          <a:ln w="25400" cap="flat" cmpd="sng" algn="ctr">
            <a:solidFill>
              <a:schemeClr val="accent6"/>
            </a:solidFill>
            <a:prstDash val="solid"/>
          </a:ln>
          <a:effectLst/>
        </p:spPr>
      </p:cxnSp>
      <p:pic>
        <p:nvPicPr>
          <p:cNvPr id="21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6831" y="5814967"/>
            <a:ext cx="323149" cy="32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9" name="Group 218"/>
          <p:cNvGrpSpPr/>
          <p:nvPr/>
        </p:nvGrpSpPr>
        <p:grpSpPr>
          <a:xfrm>
            <a:off x="2147658" y="4900447"/>
            <a:ext cx="646349" cy="808251"/>
            <a:chOff x="7101101" y="4530840"/>
            <a:chExt cx="484762" cy="606188"/>
          </a:xfrm>
          <a:solidFill>
            <a:srgbClr val="FFFFFF"/>
          </a:solidFill>
        </p:grpSpPr>
        <p:sp>
          <p:nvSpPr>
            <p:cNvPr id="220" name="Rectangle 219"/>
            <p:cNvSpPr/>
            <p:nvPr/>
          </p:nvSpPr>
          <p:spPr>
            <a:xfrm>
              <a:off x="7101102" y="4588188"/>
              <a:ext cx="402802" cy="548840"/>
            </a:xfrm>
            <a:prstGeom prst="rect">
              <a:avLst/>
            </a:prstGeom>
            <a:grpFill/>
            <a:ln w="12700" algn="ctr">
              <a:solidFill>
                <a:srgbClr val="000000"/>
              </a:solidFill>
              <a:miter lim="800000"/>
              <a:headEnd/>
              <a:tailEnd/>
            </a:ln>
          </p:spPr>
          <p:txBody>
            <a:bodyPr wrap="none" anchor="ctr"/>
            <a:lstStyle/>
            <a:p>
              <a:pPr defTabSz="1625519" fontAlgn="base">
                <a:spcBef>
                  <a:spcPct val="0"/>
                </a:spcBef>
                <a:spcAft>
                  <a:spcPct val="0"/>
                </a:spcAft>
                <a:defRPr/>
              </a:pPr>
              <a:endParaRPr lang="en-US" sz="3200" kern="0">
                <a:solidFill>
                  <a:srgbClr val="101073"/>
                </a:solidFill>
                <a:latin typeface="Arial" charset="0"/>
              </a:endParaRPr>
            </a:p>
          </p:txBody>
        </p:sp>
        <p:cxnSp>
          <p:nvCxnSpPr>
            <p:cNvPr id="221" name="Straight Connector 220"/>
            <p:cNvCxnSpPr>
              <a:stCxn id="220" idx="0"/>
              <a:endCxn id="220" idx="2"/>
            </p:cNvCxnSpPr>
            <p:nvPr/>
          </p:nvCxnSpPr>
          <p:spPr>
            <a:xfrm>
              <a:off x="7302503" y="4588188"/>
              <a:ext cx="0" cy="548840"/>
            </a:xfrm>
            <a:prstGeom prst="line">
              <a:avLst/>
            </a:prstGeom>
            <a:grpFill/>
            <a:ln w="12700" algn="ctr">
              <a:solidFill>
                <a:srgbClr val="000000"/>
              </a:solidFill>
              <a:miter lim="800000"/>
              <a:headEnd/>
              <a:tailEnd/>
            </a:ln>
          </p:spPr>
        </p:cxnSp>
        <p:cxnSp>
          <p:nvCxnSpPr>
            <p:cNvPr id="222" name="Straight Connector 221"/>
            <p:cNvCxnSpPr>
              <a:stCxn id="220" idx="1"/>
              <a:endCxn id="220" idx="3"/>
            </p:cNvCxnSpPr>
            <p:nvPr/>
          </p:nvCxnSpPr>
          <p:spPr>
            <a:xfrm>
              <a:off x="7101102" y="4862608"/>
              <a:ext cx="402802" cy="0"/>
            </a:xfrm>
            <a:prstGeom prst="line">
              <a:avLst/>
            </a:prstGeom>
            <a:grpFill/>
            <a:ln w="12700" algn="ctr">
              <a:solidFill>
                <a:srgbClr val="000000"/>
              </a:solidFill>
              <a:miter lim="800000"/>
              <a:headEnd/>
              <a:tailEnd/>
            </a:ln>
          </p:spPr>
        </p:cxnSp>
        <p:cxnSp>
          <p:nvCxnSpPr>
            <p:cNvPr id="223" name="Straight Connector 222"/>
            <p:cNvCxnSpPr/>
            <p:nvPr/>
          </p:nvCxnSpPr>
          <p:spPr>
            <a:xfrm>
              <a:off x="7412570" y="4588188"/>
              <a:ext cx="0" cy="548840"/>
            </a:xfrm>
            <a:prstGeom prst="line">
              <a:avLst/>
            </a:prstGeom>
            <a:grpFill/>
            <a:ln w="12700" algn="ctr">
              <a:solidFill>
                <a:srgbClr val="000000"/>
              </a:solidFill>
              <a:miter lim="800000"/>
              <a:headEnd/>
              <a:tailEnd/>
            </a:ln>
          </p:spPr>
        </p:cxnSp>
        <p:cxnSp>
          <p:nvCxnSpPr>
            <p:cNvPr id="224" name="Straight Connector 223"/>
            <p:cNvCxnSpPr/>
            <p:nvPr/>
          </p:nvCxnSpPr>
          <p:spPr>
            <a:xfrm>
              <a:off x="7198342" y="4588188"/>
              <a:ext cx="0" cy="548840"/>
            </a:xfrm>
            <a:prstGeom prst="line">
              <a:avLst/>
            </a:prstGeom>
            <a:grpFill/>
            <a:ln w="12700" algn="ctr">
              <a:solidFill>
                <a:srgbClr val="000000"/>
              </a:solidFill>
              <a:miter lim="800000"/>
              <a:headEnd/>
              <a:tailEnd/>
            </a:ln>
          </p:spPr>
        </p:cxnSp>
        <p:cxnSp>
          <p:nvCxnSpPr>
            <p:cNvPr id="225" name="Straight Connector 224"/>
            <p:cNvCxnSpPr/>
            <p:nvPr/>
          </p:nvCxnSpPr>
          <p:spPr>
            <a:xfrm>
              <a:off x="7101102" y="4722911"/>
              <a:ext cx="402802" cy="0"/>
            </a:xfrm>
            <a:prstGeom prst="line">
              <a:avLst/>
            </a:prstGeom>
            <a:grpFill/>
            <a:ln w="12700" algn="ctr">
              <a:solidFill>
                <a:srgbClr val="000000"/>
              </a:solidFill>
              <a:miter lim="800000"/>
              <a:headEnd/>
              <a:tailEnd/>
            </a:ln>
          </p:spPr>
        </p:cxnSp>
        <p:cxnSp>
          <p:nvCxnSpPr>
            <p:cNvPr id="226" name="Straight Connector 225"/>
            <p:cNvCxnSpPr/>
            <p:nvPr/>
          </p:nvCxnSpPr>
          <p:spPr>
            <a:xfrm>
              <a:off x="7101102" y="5002422"/>
              <a:ext cx="402802" cy="0"/>
            </a:xfrm>
            <a:prstGeom prst="line">
              <a:avLst/>
            </a:prstGeom>
            <a:grpFill/>
            <a:ln w="12700" algn="ctr">
              <a:solidFill>
                <a:srgbClr val="000000"/>
              </a:solidFill>
              <a:miter lim="800000"/>
              <a:headEnd/>
              <a:tailEnd/>
            </a:ln>
          </p:spPr>
        </p:cxnSp>
        <p:cxnSp>
          <p:nvCxnSpPr>
            <p:cNvPr id="227" name="Straight Connector 226"/>
            <p:cNvCxnSpPr/>
            <p:nvPr/>
          </p:nvCxnSpPr>
          <p:spPr>
            <a:xfrm flipH="1">
              <a:off x="7101101" y="4530840"/>
              <a:ext cx="74826" cy="52258"/>
            </a:xfrm>
            <a:prstGeom prst="line">
              <a:avLst/>
            </a:prstGeom>
            <a:grpFill/>
            <a:ln w="12700" algn="ctr">
              <a:solidFill>
                <a:srgbClr val="000000"/>
              </a:solidFill>
              <a:miter lim="800000"/>
              <a:headEnd/>
              <a:tailEnd/>
            </a:ln>
          </p:spPr>
        </p:cxnSp>
        <p:cxnSp>
          <p:nvCxnSpPr>
            <p:cNvPr id="228" name="Straight Connector 227"/>
            <p:cNvCxnSpPr/>
            <p:nvPr/>
          </p:nvCxnSpPr>
          <p:spPr>
            <a:xfrm flipH="1">
              <a:off x="7502824" y="4532295"/>
              <a:ext cx="74826" cy="52258"/>
            </a:xfrm>
            <a:prstGeom prst="line">
              <a:avLst/>
            </a:prstGeom>
            <a:grpFill/>
            <a:ln w="12700" algn="ctr">
              <a:solidFill>
                <a:srgbClr val="000000"/>
              </a:solidFill>
              <a:miter lim="800000"/>
              <a:headEnd/>
              <a:tailEnd/>
            </a:ln>
          </p:spPr>
        </p:cxnSp>
        <p:cxnSp>
          <p:nvCxnSpPr>
            <p:cNvPr id="229" name="Straight Connector 228"/>
            <p:cNvCxnSpPr/>
            <p:nvPr/>
          </p:nvCxnSpPr>
          <p:spPr>
            <a:xfrm flipH="1">
              <a:off x="7509344" y="5084770"/>
              <a:ext cx="74826" cy="52258"/>
            </a:xfrm>
            <a:prstGeom prst="line">
              <a:avLst/>
            </a:prstGeom>
            <a:grpFill/>
            <a:ln w="12700" algn="ctr">
              <a:solidFill>
                <a:srgbClr val="000000"/>
              </a:solidFill>
              <a:miter lim="800000"/>
              <a:headEnd/>
              <a:tailEnd/>
            </a:ln>
          </p:spPr>
        </p:cxnSp>
        <p:cxnSp>
          <p:nvCxnSpPr>
            <p:cNvPr id="230" name="Straight Connector 229"/>
            <p:cNvCxnSpPr/>
            <p:nvPr/>
          </p:nvCxnSpPr>
          <p:spPr>
            <a:xfrm flipH="1">
              <a:off x="7577650" y="4530840"/>
              <a:ext cx="6520" cy="561975"/>
            </a:xfrm>
            <a:prstGeom prst="line">
              <a:avLst/>
            </a:prstGeom>
            <a:grpFill/>
            <a:ln w="12700" algn="ctr">
              <a:solidFill>
                <a:srgbClr val="000000"/>
              </a:solidFill>
              <a:miter lim="800000"/>
              <a:headEnd/>
              <a:tailEnd/>
            </a:ln>
          </p:spPr>
        </p:cxnSp>
        <p:cxnSp>
          <p:nvCxnSpPr>
            <p:cNvPr id="231" name="Straight Connector 230"/>
            <p:cNvCxnSpPr/>
            <p:nvPr/>
          </p:nvCxnSpPr>
          <p:spPr>
            <a:xfrm flipH="1">
              <a:off x="7498758" y="4535930"/>
              <a:ext cx="74826" cy="52258"/>
            </a:xfrm>
            <a:prstGeom prst="line">
              <a:avLst/>
            </a:prstGeom>
            <a:grpFill/>
            <a:ln w="12700" algn="ctr">
              <a:solidFill>
                <a:srgbClr val="000000"/>
              </a:solidFill>
              <a:miter lim="800000"/>
              <a:headEnd/>
              <a:tailEnd/>
            </a:ln>
          </p:spPr>
        </p:cxnSp>
        <p:cxnSp>
          <p:nvCxnSpPr>
            <p:cNvPr id="232" name="Straight Connector 231"/>
            <p:cNvCxnSpPr/>
            <p:nvPr/>
          </p:nvCxnSpPr>
          <p:spPr>
            <a:xfrm>
              <a:off x="7175927" y="4530840"/>
              <a:ext cx="409936" cy="0"/>
            </a:xfrm>
            <a:prstGeom prst="line">
              <a:avLst/>
            </a:prstGeom>
            <a:grpFill/>
            <a:ln w="12700" algn="ctr">
              <a:solidFill>
                <a:srgbClr val="000000"/>
              </a:solidFill>
              <a:miter lim="800000"/>
              <a:headEnd/>
              <a:tailEnd/>
            </a:ln>
          </p:spPr>
        </p:cxnSp>
      </p:grpSp>
      <p:grpSp>
        <p:nvGrpSpPr>
          <p:cNvPr id="238" name="Group 237"/>
          <p:cNvGrpSpPr/>
          <p:nvPr/>
        </p:nvGrpSpPr>
        <p:grpSpPr>
          <a:xfrm>
            <a:off x="5909262" y="5168425"/>
            <a:ext cx="895349" cy="1242767"/>
            <a:chOff x="6277818" y="4113740"/>
            <a:chExt cx="671512" cy="874971"/>
          </a:xfrm>
          <a:effectLst/>
        </p:grpSpPr>
        <p:sp>
          <p:nvSpPr>
            <p:cNvPr id="239" name="Rounded Rectangle 238"/>
            <p:cNvSpPr/>
            <p:nvPr/>
          </p:nvSpPr>
          <p:spPr>
            <a:xfrm>
              <a:off x="6277818" y="4175653"/>
              <a:ext cx="533400" cy="813058"/>
            </a:xfrm>
            <a:prstGeom prst="roundRect">
              <a:avLst/>
            </a:prstGeom>
            <a:solidFill>
              <a:schemeClr val="bg1"/>
            </a:solidFill>
            <a:ln w="0">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40" name="Line 176"/>
            <p:cNvSpPr>
              <a:spLocks noChangeShapeType="1"/>
            </p:cNvSpPr>
            <p:nvPr/>
          </p:nvSpPr>
          <p:spPr bwMode="auto">
            <a:xfrm flipH="1">
              <a:off x="6949330" y="4113740"/>
              <a:ext cx="0" cy="304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sp>
          <p:nvSpPr>
            <p:cNvPr id="241" name="Line 177"/>
            <p:cNvSpPr>
              <a:spLocks noChangeShapeType="1"/>
            </p:cNvSpPr>
            <p:nvPr/>
          </p:nvSpPr>
          <p:spPr bwMode="auto">
            <a:xfrm flipH="1">
              <a:off x="6796930" y="4418540"/>
              <a:ext cx="1524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2400">
                <a:solidFill>
                  <a:srgbClr val="101073"/>
                </a:solidFill>
                <a:latin typeface="Arial" charset="0"/>
                <a:ea typeface="ヒラギノ角ゴ Pro W3" pitchFamily="125" charset="-128"/>
              </a:endParaRPr>
            </a:p>
          </p:txBody>
        </p:sp>
        <p:pic>
          <p:nvPicPr>
            <p:cNvPr id="24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66699" y="4238151"/>
              <a:ext cx="392093" cy="30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66699" y="4462361"/>
              <a:ext cx="392093" cy="30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66699" y="4686569"/>
              <a:ext cx="392093" cy="30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75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207"/>
                                        </p:tgtEl>
                                      </p:cBhvr>
                                      <p:by x="150000" y="150000"/>
                                    </p:animScale>
                                  </p:childTnLst>
                                </p:cTn>
                              </p:par>
                              <p:par>
                                <p:cTn id="7" presetID="3" presetClass="entr" presetSubtype="10" fill="hold" grpId="0" nodeType="withEffect">
                                  <p:stCondLst>
                                    <p:cond delay="0"/>
                                  </p:stCondLst>
                                  <p:childTnLst>
                                    <p:set>
                                      <p:cBhvr>
                                        <p:cTn id="8" dur="1" fill="hold">
                                          <p:stCondLst>
                                            <p:cond delay="0"/>
                                          </p:stCondLst>
                                        </p:cTn>
                                        <p:tgtEl>
                                          <p:spTgt spid="164"/>
                                        </p:tgtEl>
                                        <p:attrNameLst>
                                          <p:attrName>style.visibility</p:attrName>
                                        </p:attrNameLst>
                                      </p:cBhvr>
                                      <p:to>
                                        <p:strVal val="visible"/>
                                      </p:to>
                                    </p:set>
                                    <p:animEffect transition="in" filter="blinds(horizontal)">
                                      <p:cBhvr>
                                        <p:cTn id="9" dur="500"/>
                                        <p:tgtEl>
                                          <p:spTgt spid="164"/>
                                        </p:tgtEl>
                                      </p:cBhvr>
                                    </p:animEffect>
                                  </p:childTnLst>
                                </p:cTn>
                              </p:par>
                              <p:par>
                                <p:cTn id="10" presetID="0" presetClass="path" presetSubtype="0" repeatCount="indefinite" accel="50000" decel="50000" fill="hold" grpId="1" nodeType="withEffect">
                                  <p:stCondLst>
                                    <p:cond delay="0"/>
                                  </p:stCondLst>
                                  <p:childTnLst>
                                    <p:animMotion origin="layout" path="M -3.88889E-6 -1.11111E-6 C 0.01893 0.04846 0.03785 0.09722 0.06302 0.12438 C 0.0882 0.15185 0.11962 0.15772 0.15105 0.1642 " pathEditMode="relative" rAng="0" ptsTypes="AAA">
                                      <p:cBhvr>
                                        <p:cTn id="11" dur="2000" fill="hold"/>
                                        <p:tgtEl>
                                          <p:spTgt spid="164"/>
                                        </p:tgtEl>
                                        <p:attrNameLst>
                                          <p:attrName>ppt_x</p:attrName>
                                          <p:attrName>ppt_y</p:attrName>
                                        </p:attrNameLst>
                                      </p:cBhvr>
                                      <p:rCtr x="7552" y="8210"/>
                                    </p:animMotion>
                                  </p:childTnLst>
                                </p:cTn>
                              </p:par>
                              <p:par>
                                <p:cTn id="12" presetID="3" presetClass="entr" presetSubtype="10" fill="hold" grpId="0" nodeType="with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blinds(horizontal)">
                                      <p:cBhvr>
                                        <p:cTn id="14" dur="500"/>
                                        <p:tgtEl>
                                          <p:spTgt spid="165"/>
                                        </p:tgtEl>
                                      </p:cBhvr>
                                    </p:animEffect>
                                  </p:childTnLst>
                                </p:cTn>
                              </p:par>
                              <p:par>
                                <p:cTn id="15" presetID="0" presetClass="path" presetSubtype="0" repeatCount="indefinite" accel="50000" decel="50000" fill="hold" grpId="1" nodeType="withEffect">
                                  <p:stCondLst>
                                    <p:cond delay="0"/>
                                  </p:stCondLst>
                                  <p:childTnLst>
                                    <p:animMotion origin="layout" path="M 2.77778E-6 -1.11111E-6 C 0.01059 0.04198 0.02118 0.08395 0.03646 0.11111 C 0.05173 0.13858 0.07187 0.15124 0.09218 0.1642 " pathEditMode="relative" rAng="0" ptsTypes="AAA">
                                      <p:cBhvr>
                                        <p:cTn id="16" dur="2000" fill="hold"/>
                                        <p:tgtEl>
                                          <p:spTgt spid="165"/>
                                        </p:tgtEl>
                                        <p:attrNameLst>
                                          <p:attrName>ppt_x</p:attrName>
                                          <p:attrName>ppt_y</p:attrName>
                                        </p:attrNameLst>
                                      </p:cBhvr>
                                      <p:rCtr x="4601" y="8210"/>
                                    </p:animMotion>
                                  </p:childTnLst>
                                </p:cTn>
                              </p:par>
                              <p:par>
                                <p:cTn id="17" presetID="3" presetClass="entr" presetSubtype="10" fill="hold" grpId="0" nodeType="withEffect">
                                  <p:stCondLst>
                                    <p:cond delay="0"/>
                                  </p:stCondLst>
                                  <p:childTnLst>
                                    <p:set>
                                      <p:cBhvr>
                                        <p:cTn id="18" dur="1" fill="hold">
                                          <p:stCondLst>
                                            <p:cond delay="0"/>
                                          </p:stCondLst>
                                        </p:cTn>
                                        <p:tgtEl>
                                          <p:spTgt spid="166"/>
                                        </p:tgtEl>
                                        <p:attrNameLst>
                                          <p:attrName>style.visibility</p:attrName>
                                        </p:attrNameLst>
                                      </p:cBhvr>
                                      <p:to>
                                        <p:strVal val="visible"/>
                                      </p:to>
                                    </p:set>
                                    <p:animEffect transition="in" filter="blinds(horizontal)">
                                      <p:cBhvr>
                                        <p:cTn id="19" dur="500"/>
                                        <p:tgtEl>
                                          <p:spTgt spid="166"/>
                                        </p:tgtEl>
                                      </p:cBhvr>
                                    </p:animEffect>
                                  </p:childTnLst>
                                </p:cTn>
                              </p:par>
                              <p:par>
                                <p:cTn id="20" presetID="0" presetClass="path" presetSubtype="0" repeatCount="indefinite" accel="50000" decel="50000" fill="hold" grpId="1" nodeType="withEffect">
                                  <p:stCondLst>
                                    <p:cond delay="0"/>
                                  </p:stCondLst>
                                  <p:childTnLst>
                                    <p:animMotion origin="layout" path="M -3.88889E-6 -1.11111E-6 C 0.00209 0.03796 0.00434 0.07624 0.00886 0.10309 C 0.01337 0.13025 0.01997 0.1463 0.02674 0.16235 " pathEditMode="relative" rAng="0" ptsTypes="AAA">
                                      <p:cBhvr>
                                        <p:cTn id="21" dur="2000" fill="hold"/>
                                        <p:tgtEl>
                                          <p:spTgt spid="166"/>
                                        </p:tgtEl>
                                        <p:attrNameLst>
                                          <p:attrName>ppt_x</p:attrName>
                                          <p:attrName>ppt_y</p:attrName>
                                        </p:attrNameLst>
                                      </p:cBhvr>
                                      <p:rCtr x="1337" y="8117"/>
                                    </p:animMotion>
                                  </p:childTnLst>
                                </p:cTn>
                              </p:par>
                              <p:par>
                                <p:cTn id="22" presetID="3" presetClass="entr" presetSubtype="10" fill="hold" grpId="0" nodeType="withEffect">
                                  <p:stCondLst>
                                    <p:cond delay="0"/>
                                  </p:stCondLst>
                                  <p:childTnLst>
                                    <p:set>
                                      <p:cBhvr>
                                        <p:cTn id="23" dur="1" fill="hold">
                                          <p:stCondLst>
                                            <p:cond delay="0"/>
                                          </p:stCondLst>
                                        </p:cTn>
                                        <p:tgtEl>
                                          <p:spTgt spid="193"/>
                                        </p:tgtEl>
                                        <p:attrNameLst>
                                          <p:attrName>style.visibility</p:attrName>
                                        </p:attrNameLst>
                                      </p:cBhvr>
                                      <p:to>
                                        <p:strVal val="visible"/>
                                      </p:to>
                                    </p:set>
                                    <p:animEffect transition="in" filter="blinds(horizontal)">
                                      <p:cBhvr>
                                        <p:cTn id="24" dur="500"/>
                                        <p:tgtEl>
                                          <p:spTgt spid="193"/>
                                        </p:tgtEl>
                                      </p:cBhvr>
                                    </p:animEffect>
                                  </p:childTnLst>
                                </p:cTn>
                              </p:par>
                              <p:par>
                                <p:cTn id="25" presetID="63" presetClass="path" presetSubtype="0" repeatCount="indefinite" accel="50000" decel="50000" fill="hold" grpId="1" nodeType="withEffect">
                                  <p:stCondLst>
                                    <p:cond delay="0"/>
                                  </p:stCondLst>
                                  <p:childTnLst>
                                    <p:animMotion origin="layout" path="M 3.61111E-6 0 L 0.19826 0.00123 " pathEditMode="relative" rAng="0" ptsTypes="AA">
                                      <p:cBhvr>
                                        <p:cTn id="26" dur="2000" fill="hold"/>
                                        <p:tgtEl>
                                          <p:spTgt spid="193"/>
                                        </p:tgtEl>
                                        <p:attrNameLst>
                                          <p:attrName>ppt_x</p:attrName>
                                          <p:attrName>ppt_y</p:attrName>
                                        </p:attrNameLst>
                                      </p:cBhvr>
                                      <p:rCtr x="9913" y="62"/>
                                    </p:animMotion>
                                  </p:childTnLst>
                                </p:cTn>
                              </p:par>
                              <p:par>
                                <p:cTn id="27" presetID="3" presetClass="entr" presetSubtype="10" fill="hold" grpId="0" nodeType="withEffect">
                                  <p:stCondLst>
                                    <p:cond delay="0"/>
                                  </p:stCondLst>
                                  <p:childTnLst>
                                    <p:set>
                                      <p:cBhvr>
                                        <p:cTn id="28" dur="1" fill="hold">
                                          <p:stCondLst>
                                            <p:cond delay="0"/>
                                          </p:stCondLst>
                                        </p:cTn>
                                        <p:tgtEl>
                                          <p:spTgt spid="194"/>
                                        </p:tgtEl>
                                        <p:attrNameLst>
                                          <p:attrName>style.visibility</p:attrName>
                                        </p:attrNameLst>
                                      </p:cBhvr>
                                      <p:to>
                                        <p:strVal val="visible"/>
                                      </p:to>
                                    </p:set>
                                    <p:animEffect transition="in" filter="blinds(horizontal)">
                                      <p:cBhvr>
                                        <p:cTn id="29" dur="500"/>
                                        <p:tgtEl>
                                          <p:spTgt spid="194"/>
                                        </p:tgtEl>
                                      </p:cBhvr>
                                    </p:animEffect>
                                  </p:childTnLst>
                                </p:cTn>
                              </p:par>
                              <p:par>
                                <p:cTn id="30" presetID="42" presetClass="path" presetSubtype="0" repeatCount="indefinite" accel="50000" decel="50000" fill="hold" grpId="1" nodeType="withEffect">
                                  <p:stCondLst>
                                    <p:cond delay="0"/>
                                  </p:stCondLst>
                                  <p:childTnLst>
                                    <p:animMotion origin="layout" path="M -3.88889E-6 -4.44444E-6 L -3.88889E-6 0.1 " pathEditMode="relative" rAng="0" ptsTypes="AA">
                                      <p:cBhvr>
                                        <p:cTn id="31" dur="2000" fill="hold"/>
                                        <p:tgtEl>
                                          <p:spTgt spid="194"/>
                                        </p:tgtEl>
                                        <p:attrNameLst>
                                          <p:attrName>ppt_x</p:attrName>
                                          <p:attrName>ppt_y</p:attrName>
                                        </p:attrNameLst>
                                      </p:cBhvr>
                                      <p:rCtr x="0" y="5000"/>
                                    </p:animMotion>
                                  </p:childTnLst>
                                </p:cTn>
                              </p:par>
                              <p:par>
                                <p:cTn id="32" presetID="3" presetClass="entr" presetSubtype="10" fill="hold" grpId="0" nodeType="withEffect">
                                  <p:stCondLst>
                                    <p:cond delay="0"/>
                                  </p:stCondLst>
                                  <p:childTnLst>
                                    <p:set>
                                      <p:cBhvr>
                                        <p:cTn id="33" dur="1" fill="hold">
                                          <p:stCondLst>
                                            <p:cond delay="0"/>
                                          </p:stCondLst>
                                        </p:cTn>
                                        <p:tgtEl>
                                          <p:spTgt spid="195"/>
                                        </p:tgtEl>
                                        <p:attrNameLst>
                                          <p:attrName>style.visibility</p:attrName>
                                        </p:attrNameLst>
                                      </p:cBhvr>
                                      <p:to>
                                        <p:strVal val="visible"/>
                                      </p:to>
                                    </p:set>
                                    <p:animEffect transition="in" filter="blinds(horizontal)">
                                      <p:cBhvr>
                                        <p:cTn id="34" dur="500"/>
                                        <p:tgtEl>
                                          <p:spTgt spid="195"/>
                                        </p:tgtEl>
                                      </p:cBhvr>
                                    </p:animEffect>
                                  </p:childTnLst>
                                </p:cTn>
                              </p:par>
                              <p:par>
                                <p:cTn id="35" presetID="63" presetClass="path" presetSubtype="0" repeatCount="indefinite" accel="50000" decel="50000" fill="hold" grpId="1" nodeType="withEffect">
                                  <p:stCondLst>
                                    <p:cond delay="0"/>
                                  </p:stCondLst>
                                  <p:endCondLst>
                                    <p:cond evt="onNext" delay="0">
                                      <p:tgtEl>
                                        <p:sldTgt/>
                                      </p:tgtEl>
                                    </p:cond>
                                  </p:endCondLst>
                                  <p:childTnLst>
                                    <p:animMotion origin="layout" path="M 2.77778E-7 1.11111E-6 L 0.17326 0.00031 " pathEditMode="relative" rAng="0" ptsTypes="AA">
                                      <p:cBhvr>
                                        <p:cTn id="36" dur="2000" fill="hold"/>
                                        <p:tgtEl>
                                          <p:spTgt spid="195"/>
                                        </p:tgtEl>
                                        <p:attrNameLst>
                                          <p:attrName>ppt_x</p:attrName>
                                          <p:attrName>ppt_y</p:attrName>
                                        </p:attrNameLst>
                                      </p:cBhvr>
                                      <p:rCtr x="8663" y="0"/>
                                    </p:animMotion>
                                  </p:childTnLst>
                                </p:cTn>
                              </p:par>
                              <p:par>
                                <p:cTn id="37" presetID="3" presetClass="entr" presetSubtype="10" fill="hold" grpId="0" nodeType="withEffect">
                                  <p:stCondLst>
                                    <p:cond delay="0"/>
                                  </p:stCondLst>
                                  <p:childTnLst>
                                    <p:set>
                                      <p:cBhvr>
                                        <p:cTn id="38" dur="1" fill="hold">
                                          <p:stCondLst>
                                            <p:cond delay="0"/>
                                          </p:stCondLst>
                                        </p:cTn>
                                        <p:tgtEl>
                                          <p:spTgt spid="196"/>
                                        </p:tgtEl>
                                        <p:attrNameLst>
                                          <p:attrName>style.visibility</p:attrName>
                                        </p:attrNameLst>
                                      </p:cBhvr>
                                      <p:to>
                                        <p:strVal val="visible"/>
                                      </p:to>
                                    </p:set>
                                    <p:animEffect transition="in" filter="blinds(horizontal)">
                                      <p:cBhvr>
                                        <p:cTn id="39" dur="500"/>
                                        <p:tgtEl>
                                          <p:spTgt spid="196"/>
                                        </p:tgtEl>
                                      </p:cBhvr>
                                    </p:animEffect>
                                  </p:childTnLst>
                                </p:cTn>
                              </p:par>
                              <p:par>
                                <p:cTn id="40" presetID="42" presetClass="path" presetSubtype="0" repeatCount="indefinite" accel="50000" decel="50000" fill="hold" grpId="1" nodeType="withEffect">
                                  <p:stCondLst>
                                    <p:cond delay="0"/>
                                  </p:stCondLst>
                                  <p:endCondLst>
                                    <p:cond evt="onNext" delay="0">
                                      <p:tgtEl>
                                        <p:sldTgt/>
                                      </p:tgtEl>
                                    </p:cond>
                                  </p:endCondLst>
                                  <p:childTnLst>
                                    <p:animMotion origin="layout" path="M 3.05556E-6 4.5679E-6 L 3.05556E-6 0.11111 " pathEditMode="relative" rAng="0" ptsTypes="AA">
                                      <p:cBhvr>
                                        <p:cTn id="41" dur="2000" fill="hold"/>
                                        <p:tgtEl>
                                          <p:spTgt spid="196"/>
                                        </p:tgtEl>
                                        <p:attrNameLst>
                                          <p:attrName>ppt_x</p:attrName>
                                          <p:attrName>ppt_y</p:attrName>
                                        </p:attrNameLst>
                                      </p:cBhvr>
                                      <p:rCtr x="0" y="5556"/>
                                    </p:animMotion>
                                  </p:childTnLst>
                                </p:cTn>
                              </p:par>
                              <p:par>
                                <p:cTn id="42" presetID="3" presetClass="entr" presetSubtype="10" fill="hold" grpId="0" nodeType="withEffect">
                                  <p:stCondLst>
                                    <p:cond delay="0"/>
                                  </p:stCondLst>
                                  <p:childTnLst>
                                    <p:set>
                                      <p:cBhvr>
                                        <p:cTn id="43" dur="1" fill="hold">
                                          <p:stCondLst>
                                            <p:cond delay="0"/>
                                          </p:stCondLst>
                                        </p:cTn>
                                        <p:tgtEl>
                                          <p:spTgt spid="198"/>
                                        </p:tgtEl>
                                        <p:attrNameLst>
                                          <p:attrName>style.visibility</p:attrName>
                                        </p:attrNameLst>
                                      </p:cBhvr>
                                      <p:to>
                                        <p:strVal val="visible"/>
                                      </p:to>
                                    </p:set>
                                    <p:animEffect transition="in" filter="blinds(horizontal)">
                                      <p:cBhvr>
                                        <p:cTn id="44" dur="500"/>
                                        <p:tgtEl>
                                          <p:spTgt spid="198"/>
                                        </p:tgtEl>
                                      </p:cBhvr>
                                    </p:animEffect>
                                  </p:childTnLst>
                                </p:cTn>
                              </p:par>
                              <p:par>
                                <p:cTn id="45" presetID="0" presetClass="path" presetSubtype="0" repeatCount="indefinite" accel="50000" decel="50000" fill="hold" grpId="1" nodeType="withEffect">
                                  <p:stCondLst>
                                    <p:cond delay="0"/>
                                  </p:stCondLst>
                                  <p:childTnLst>
                                    <p:animMotion origin="layout" path="M -1.38889E-6 4.07407E-6 L 0.075 4.07407E-6 L 0.075 0.06172 L 0.05833 0.06172 " pathEditMode="relative" rAng="0" ptsTypes="AAAA">
                                      <p:cBhvr>
                                        <p:cTn id="46" dur="2000" fill="hold"/>
                                        <p:tgtEl>
                                          <p:spTgt spid="198"/>
                                        </p:tgtEl>
                                        <p:attrNameLst>
                                          <p:attrName>ppt_x</p:attrName>
                                          <p:attrName>ppt_y</p:attrName>
                                        </p:attrNameLst>
                                      </p:cBhvr>
                                      <p:rCtr x="3750" y="3086"/>
                                    </p:animMotion>
                                  </p:childTnLst>
                                </p:cTn>
                              </p:par>
                              <p:par>
                                <p:cTn id="47" presetID="3" presetClass="entr" presetSubtype="10" fill="hold" grpId="0" nodeType="withEffect">
                                  <p:stCondLst>
                                    <p:cond delay="0"/>
                                  </p:stCondLst>
                                  <p:childTnLst>
                                    <p:set>
                                      <p:cBhvr>
                                        <p:cTn id="48" dur="1" fill="hold">
                                          <p:stCondLst>
                                            <p:cond delay="0"/>
                                          </p:stCondLst>
                                        </p:cTn>
                                        <p:tgtEl>
                                          <p:spTgt spid="199"/>
                                        </p:tgtEl>
                                        <p:attrNameLst>
                                          <p:attrName>style.visibility</p:attrName>
                                        </p:attrNameLst>
                                      </p:cBhvr>
                                      <p:to>
                                        <p:strVal val="visible"/>
                                      </p:to>
                                    </p:set>
                                    <p:animEffect transition="in" filter="blinds(horizontal)">
                                      <p:cBhvr>
                                        <p:cTn id="49" dur="500"/>
                                        <p:tgtEl>
                                          <p:spTgt spid="199"/>
                                        </p:tgtEl>
                                      </p:cBhvr>
                                    </p:animEffect>
                                  </p:childTnLst>
                                </p:cTn>
                              </p:par>
                              <p:par>
                                <p:cTn id="50" presetID="0" presetClass="path" presetSubtype="0" repeatCount="indefinite" accel="50000" decel="50000" fill="hold" grpId="1" nodeType="withEffect">
                                  <p:stCondLst>
                                    <p:cond delay="0"/>
                                  </p:stCondLst>
                                  <p:childTnLst>
                                    <p:animMotion origin="layout" path="M -1.38889E-6 2.22222E-6 L 0.075 2.22222E-6 L 0.075 0.05987 L 0.05833 0.05987 " pathEditMode="relative" rAng="0" ptsTypes="AAAA">
                                      <p:cBhvr>
                                        <p:cTn id="51" dur="2000" fill="hold"/>
                                        <p:tgtEl>
                                          <p:spTgt spid="199"/>
                                        </p:tgtEl>
                                        <p:attrNameLst>
                                          <p:attrName>ppt_x</p:attrName>
                                          <p:attrName>ppt_y</p:attrName>
                                        </p:attrNameLst>
                                      </p:cBhvr>
                                      <p:rCtr x="3750" y="2994"/>
                                    </p:animMotion>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linds(horizontal)">
                                      <p:cBhvr>
                                        <p:cTn id="56" dur="500"/>
                                        <p:tgtEl>
                                          <p:spTgt spid="10"/>
                                        </p:tgtEl>
                                      </p:cBhvr>
                                    </p:animEffect>
                                  </p:childTnLst>
                                </p:cTn>
                              </p:par>
                              <p:par>
                                <p:cTn id="57" presetID="3" presetClass="entr" presetSubtype="1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linds(horizontal)">
                                      <p:cBhvr>
                                        <p:cTn id="59" dur="500"/>
                                        <p:tgtEl>
                                          <p:spTgt spid="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00"/>
                                        </p:tgtEl>
                                        <p:attrNameLst>
                                          <p:attrName>style.visibility</p:attrName>
                                        </p:attrNameLst>
                                      </p:cBhvr>
                                      <p:to>
                                        <p:strVal val="visible"/>
                                      </p:to>
                                    </p:set>
                                    <p:animEffect transition="in" filter="blinds(horizontal)">
                                      <p:cBhvr>
                                        <p:cTn id="62" dur="500"/>
                                        <p:tgtEl>
                                          <p:spTgt spid="20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linds(horizontal)">
                                      <p:cBhvr>
                                        <p:cTn id="65" dur="500"/>
                                        <p:tgtEl>
                                          <p:spTgt spid="8"/>
                                        </p:tgtEl>
                                      </p:cBhvr>
                                    </p:animEffect>
                                  </p:childTnLst>
                                </p:cTn>
                              </p:par>
                              <p:par>
                                <p:cTn id="66" presetID="3" presetClass="entr" presetSubtype="10" fill="hold" nodeType="withEffect">
                                  <p:stCondLst>
                                    <p:cond delay="0"/>
                                  </p:stCondLst>
                                  <p:childTnLst>
                                    <p:set>
                                      <p:cBhvr>
                                        <p:cTn id="67" dur="1" fill="hold">
                                          <p:stCondLst>
                                            <p:cond delay="0"/>
                                          </p:stCondLst>
                                        </p:cTn>
                                        <p:tgtEl>
                                          <p:spTgt spid="180"/>
                                        </p:tgtEl>
                                        <p:attrNameLst>
                                          <p:attrName>style.visibility</p:attrName>
                                        </p:attrNameLst>
                                      </p:cBhvr>
                                      <p:to>
                                        <p:strVal val="visible"/>
                                      </p:to>
                                    </p:set>
                                    <p:animEffect transition="in" filter="blinds(horizontal)">
                                      <p:cBhvr>
                                        <p:cTn id="68" dur="500"/>
                                        <p:tgtEl>
                                          <p:spTgt spid="180"/>
                                        </p:tgtEl>
                                      </p:cBhvr>
                                    </p:animEffect>
                                  </p:childTnLst>
                                </p:cTn>
                              </p:par>
                              <p:par>
                                <p:cTn id="69" presetID="3" presetClass="exit" presetSubtype="10" fill="hold" grpId="2" nodeType="withEffect">
                                  <p:stCondLst>
                                    <p:cond delay="0"/>
                                  </p:stCondLst>
                                  <p:childTnLst>
                                    <p:animEffect transition="out" filter="blinds(horizontal)">
                                      <p:cBhvr>
                                        <p:cTn id="70" dur="500"/>
                                        <p:tgtEl>
                                          <p:spTgt spid="196"/>
                                        </p:tgtEl>
                                      </p:cBhvr>
                                    </p:animEffect>
                                    <p:set>
                                      <p:cBhvr>
                                        <p:cTn id="71" dur="1" fill="hold">
                                          <p:stCondLst>
                                            <p:cond delay="499"/>
                                          </p:stCondLst>
                                        </p:cTn>
                                        <p:tgtEl>
                                          <p:spTgt spid="196"/>
                                        </p:tgtEl>
                                        <p:attrNameLst>
                                          <p:attrName>style.visibility</p:attrName>
                                        </p:attrNameLst>
                                      </p:cBhvr>
                                      <p:to>
                                        <p:strVal val="hidden"/>
                                      </p:to>
                                    </p:set>
                                  </p:childTnLst>
                                </p:cTn>
                              </p:par>
                              <p:par>
                                <p:cTn id="72" presetID="3" presetClass="exit" presetSubtype="10" fill="hold" grpId="2" nodeType="withEffect">
                                  <p:stCondLst>
                                    <p:cond delay="0"/>
                                  </p:stCondLst>
                                  <p:childTnLst>
                                    <p:animEffect transition="out" filter="blinds(horizontal)">
                                      <p:cBhvr>
                                        <p:cTn id="73" dur="500"/>
                                        <p:tgtEl>
                                          <p:spTgt spid="193"/>
                                        </p:tgtEl>
                                      </p:cBhvr>
                                    </p:animEffect>
                                    <p:set>
                                      <p:cBhvr>
                                        <p:cTn id="74" dur="1" fill="hold">
                                          <p:stCondLst>
                                            <p:cond delay="499"/>
                                          </p:stCondLst>
                                        </p:cTn>
                                        <p:tgtEl>
                                          <p:spTgt spid="193"/>
                                        </p:tgtEl>
                                        <p:attrNameLst>
                                          <p:attrName>style.visibility</p:attrName>
                                        </p:attrNameLst>
                                      </p:cBhvr>
                                      <p:to>
                                        <p:strVal val="hidden"/>
                                      </p:to>
                                    </p:set>
                                  </p:childTnLst>
                                </p:cTn>
                              </p:par>
                              <p:par>
                                <p:cTn id="75" presetID="3" presetClass="exit" presetSubtype="10" fill="hold" grpId="2" nodeType="withEffect">
                                  <p:stCondLst>
                                    <p:cond delay="0"/>
                                  </p:stCondLst>
                                  <p:childTnLst>
                                    <p:animEffect transition="out" filter="blinds(horizontal)">
                                      <p:cBhvr>
                                        <p:cTn id="76" dur="500"/>
                                        <p:tgtEl>
                                          <p:spTgt spid="195"/>
                                        </p:tgtEl>
                                      </p:cBhvr>
                                    </p:animEffect>
                                    <p:set>
                                      <p:cBhvr>
                                        <p:cTn id="77" dur="1" fill="hold">
                                          <p:stCondLst>
                                            <p:cond delay="499"/>
                                          </p:stCondLst>
                                        </p:cTn>
                                        <p:tgtEl>
                                          <p:spTgt spid="195"/>
                                        </p:tgtEl>
                                        <p:attrNameLst>
                                          <p:attrName>style.visibility</p:attrName>
                                        </p:attrNameLst>
                                      </p:cBhvr>
                                      <p:to>
                                        <p:strVal val="hidden"/>
                                      </p:to>
                                    </p:set>
                                  </p:childTnLst>
                                </p:cTn>
                              </p:par>
                              <p:par>
                                <p:cTn id="78" presetID="8" presetClass="emph" presetSubtype="0" repeatCount="indefinite" fill="hold" nodeType="withEffect">
                                  <p:stCondLst>
                                    <p:cond delay="0"/>
                                  </p:stCondLst>
                                  <p:childTnLst>
                                    <p:animRot by="21600000">
                                      <p:cBhvr>
                                        <p:cTn id="79" dur="2000" fill="hold"/>
                                        <p:tgtEl>
                                          <p:spTgt spid="10"/>
                                        </p:tgtEl>
                                        <p:attrNameLst>
                                          <p:attrName>r</p:attrName>
                                        </p:attrNameLst>
                                      </p:cBhvr>
                                    </p:animRot>
                                  </p:childTnLst>
                                </p:cTn>
                              </p:par>
                              <p:par>
                                <p:cTn id="80" presetID="1" presetClass="entr" presetSubtype="0" fill="hold" grpId="0" nodeType="withEffect">
                                  <p:stCondLst>
                                    <p:cond delay="0"/>
                                  </p:stCondLst>
                                  <p:childTnLst>
                                    <p:set>
                                      <p:cBhvr>
                                        <p:cTn id="81" dur="1" fill="hold">
                                          <p:stCondLst>
                                            <p:cond delay="0"/>
                                          </p:stCondLst>
                                        </p:cTn>
                                        <p:tgtEl>
                                          <p:spTgt spid="151"/>
                                        </p:tgtEl>
                                        <p:attrNameLst>
                                          <p:attrName>style.visibility</p:attrName>
                                        </p:attrNameLst>
                                      </p:cBhvr>
                                      <p:to>
                                        <p:strVal val="visible"/>
                                      </p:to>
                                    </p:set>
                                  </p:childTnLst>
                                </p:cTn>
                              </p:par>
                              <p:par>
                                <p:cTn id="82" presetID="3" presetClass="entr" presetSubtype="10" fill="hold" grpId="0" nodeType="withEffect">
                                  <p:stCondLst>
                                    <p:cond delay="0"/>
                                  </p:stCondLst>
                                  <p:childTnLst>
                                    <p:set>
                                      <p:cBhvr>
                                        <p:cTn id="83" dur="1" fill="hold">
                                          <p:stCondLst>
                                            <p:cond delay="0"/>
                                          </p:stCondLst>
                                        </p:cTn>
                                        <p:tgtEl>
                                          <p:spTgt spid="201"/>
                                        </p:tgtEl>
                                        <p:attrNameLst>
                                          <p:attrName>style.visibility</p:attrName>
                                        </p:attrNameLst>
                                      </p:cBhvr>
                                      <p:to>
                                        <p:strVal val="visible"/>
                                      </p:to>
                                    </p:set>
                                    <p:animEffect transition="in" filter="blinds(horizontal)">
                                      <p:cBhvr>
                                        <p:cTn id="84" dur="500"/>
                                        <p:tgtEl>
                                          <p:spTgt spid="201"/>
                                        </p:tgtEl>
                                      </p:cBhvr>
                                    </p:animEffect>
                                  </p:childTnLst>
                                </p:cTn>
                              </p:par>
                              <p:par>
                                <p:cTn id="85" presetID="35" presetClass="path" presetSubtype="0" repeatCount="indefinite" accel="50000" decel="50000" fill="hold" grpId="1" nodeType="withEffect">
                                  <p:stCondLst>
                                    <p:cond delay="0"/>
                                  </p:stCondLst>
                                  <p:childTnLst>
                                    <p:animMotion origin="layout" path="M -3.88889E-6 0.00123 L -0.18142 0.00216 " pathEditMode="relative" rAng="0" ptsTypes="AA">
                                      <p:cBhvr>
                                        <p:cTn id="86" dur="2000" fill="hold"/>
                                        <p:tgtEl>
                                          <p:spTgt spid="201"/>
                                        </p:tgtEl>
                                        <p:attrNameLst>
                                          <p:attrName>ppt_x</p:attrName>
                                          <p:attrName>ppt_y</p:attrName>
                                        </p:attrNameLst>
                                      </p:cBhvr>
                                      <p:rCtr x="-9080" y="31"/>
                                    </p:animMotion>
                                  </p:childTnLst>
                                </p:cTn>
                              </p:par>
                              <p:par>
                                <p:cTn id="87" presetID="3" presetClass="entr" presetSubtype="10" fill="hold" grpId="0" nodeType="withEffect">
                                  <p:stCondLst>
                                    <p:cond delay="0"/>
                                  </p:stCondLst>
                                  <p:childTnLst>
                                    <p:set>
                                      <p:cBhvr>
                                        <p:cTn id="88" dur="1" fill="hold">
                                          <p:stCondLst>
                                            <p:cond delay="0"/>
                                          </p:stCondLst>
                                        </p:cTn>
                                        <p:tgtEl>
                                          <p:spTgt spid="202"/>
                                        </p:tgtEl>
                                        <p:attrNameLst>
                                          <p:attrName>style.visibility</p:attrName>
                                        </p:attrNameLst>
                                      </p:cBhvr>
                                      <p:to>
                                        <p:strVal val="visible"/>
                                      </p:to>
                                    </p:set>
                                    <p:animEffect transition="in" filter="blinds(horizontal)">
                                      <p:cBhvr>
                                        <p:cTn id="89" dur="500"/>
                                        <p:tgtEl>
                                          <p:spTgt spid="202"/>
                                        </p:tgtEl>
                                      </p:cBhvr>
                                    </p:animEffect>
                                  </p:childTnLst>
                                </p:cTn>
                              </p:par>
                              <p:par>
                                <p:cTn id="90" presetID="0" presetClass="path" presetSubtype="0" repeatCount="indefinite" accel="50000" decel="50000" autoRev="1" fill="hold" grpId="1" nodeType="withEffect">
                                  <p:stCondLst>
                                    <p:cond delay="0"/>
                                  </p:stCondLst>
                                  <p:childTnLst>
                                    <p:animMotion origin="layout" path="M -4.72222E-6 2.59259E-6 C -4.72222E-6 0.02222 0.00035 0.04537 0.00053 0.06821 L -0.06232 0.06821 C -0.06232 0.06852 -0.06215 0.06882 -0.06197 0.06913 C -0.06753 0.06913 -0.06232 0.06975 -0.06753 0.06975 " pathEditMode="relative" rAng="0" ptsTypes="AAAAA">
                                      <p:cBhvr>
                                        <p:cTn id="91" dur="2000" fill="hold"/>
                                        <p:tgtEl>
                                          <p:spTgt spid="202"/>
                                        </p:tgtEl>
                                        <p:attrNameLst>
                                          <p:attrName>ppt_x</p:attrName>
                                          <p:attrName>ppt_y</p:attrName>
                                        </p:attrNameLst>
                                      </p:cBhvr>
                                      <p:rCtr x="-3351" y="3488"/>
                                    </p:animMotion>
                                  </p:childTnLst>
                                </p:cTn>
                              </p:par>
                              <p:par>
                                <p:cTn id="92" presetID="3" presetClass="entr" presetSubtype="10" fill="hold" grpId="0" nodeType="withEffect">
                                  <p:stCondLst>
                                    <p:cond delay="0"/>
                                  </p:stCondLst>
                                  <p:childTnLst>
                                    <p:set>
                                      <p:cBhvr>
                                        <p:cTn id="93" dur="1" fill="hold">
                                          <p:stCondLst>
                                            <p:cond delay="0"/>
                                          </p:stCondLst>
                                        </p:cTn>
                                        <p:tgtEl>
                                          <p:spTgt spid="203"/>
                                        </p:tgtEl>
                                        <p:attrNameLst>
                                          <p:attrName>style.visibility</p:attrName>
                                        </p:attrNameLst>
                                      </p:cBhvr>
                                      <p:to>
                                        <p:strVal val="visible"/>
                                      </p:to>
                                    </p:set>
                                    <p:animEffect transition="in" filter="blinds(horizontal)">
                                      <p:cBhvr>
                                        <p:cTn id="94" dur="500"/>
                                        <p:tgtEl>
                                          <p:spTgt spid="203"/>
                                        </p:tgtEl>
                                      </p:cBhvr>
                                    </p:animEffect>
                                  </p:childTnLst>
                                </p:cTn>
                              </p:par>
                              <p:par>
                                <p:cTn id="95" presetID="0" presetClass="path" presetSubtype="0" repeatCount="indefinite" accel="50000" decel="50000" autoRev="1" fill="hold" grpId="1" nodeType="withEffect">
                                  <p:stCondLst>
                                    <p:cond delay="0"/>
                                  </p:stCondLst>
                                  <p:childTnLst>
                                    <p:animMotion origin="layout" path="M 0.00034 -0.00031 L -0.07257 -0.00031 L -0.07257 0.05987 L -0.09132 0.05864 " pathEditMode="relative" rAng="0" ptsTypes="AAAA">
                                      <p:cBhvr>
                                        <p:cTn id="96" dur="2000" fill="hold"/>
                                        <p:tgtEl>
                                          <p:spTgt spid="203"/>
                                        </p:tgtEl>
                                        <p:attrNameLst>
                                          <p:attrName>ppt_x</p:attrName>
                                          <p:attrName>ppt_y</p:attrName>
                                        </p:attrNameLst>
                                      </p:cBhvr>
                                      <p:rCtr x="-4583" y="2994"/>
                                    </p:animMotion>
                                  </p:childTnLst>
                                </p:cTn>
                              </p:par>
                              <p:par>
                                <p:cTn id="97" presetID="3" presetClass="entr" presetSubtype="10" fill="hold" grpId="0" nodeType="withEffect">
                                  <p:stCondLst>
                                    <p:cond delay="0"/>
                                  </p:stCondLst>
                                  <p:childTnLst>
                                    <p:set>
                                      <p:cBhvr>
                                        <p:cTn id="98" dur="1" fill="hold">
                                          <p:stCondLst>
                                            <p:cond delay="0"/>
                                          </p:stCondLst>
                                        </p:cTn>
                                        <p:tgtEl>
                                          <p:spTgt spid="204"/>
                                        </p:tgtEl>
                                        <p:attrNameLst>
                                          <p:attrName>style.visibility</p:attrName>
                                        </p:attrNameLst>
                                      </p:cBhvr>
                                      <p:to>
                                        <p:strVal val="visible"/>
                                      </p:to>
                                    </p:set>
                                    <p:animEffect transition="in" filter="blinds(horizontal)">
                                      <p:cBhvr>
                                        <p:cTn id="99" dur="500"/>
                                        <p:tgtEl>
                                          <p:spTgt spid="204"/>
                                        </p:tgtEl>
                                      </p:cBhvr>
                                    </p:animEffect>
                                  </p:childTnLst>
                                </p:cTn>
                              </p:par>
                              <p:par>
                                <p:cTn id="100" presetID="0" presetClass="path" presetSubtype="0" repeatCount="indefinite" accel="50000" decel="50000" autoRev="1" fill="hold" grpId="1" nodeType="withEffect">
                                  <p:stCondLst>
                                    <p:cond delay="0"/>
                                  </p:stCondLst>
                                  <p:childTnLst>
                                    <p:animMotion origin="layout" path="M 0.00035 -0.0003 L -0.07257 -0.0003 L -0.07257 0.05895 L -0.09132 0.05772 " pathEditMode="relative" rAng="0" ptsTypes="AAAA">
                                      <p:cBhvr>
                                        <p:cTn id="101" dur="2000" fill="hold"/>
                                        <p:tgtEl>
                                          <p:spTgt spid="204"/>
                                        </p:tgtEl>
                                        <p:attrNameLst>
                                          <p:attrName>ppt_x</p:attrName>
                                          <p:attrName>ppt_y</p:attrName>
                                        </p:attrNameLst>
                                      </p:cBhvr>
                                      <p:rCtr x="-4583" y="2963"/>
                                    </p:animMotion>
                                  </p:childTnLst>
                                </p:cTn>
                              </p:par>
                              <p:par>
                                <p:cTn id="102" presetID="6" presetClass="emph" presetSubtype="0" repeatCount="indefinite" autoRev="1" fill="hold" grpId="1" nodeType="withEffect">
                                  <p:stCondLst>
                                    <p:cond delay="2000"/>
                                  </p:stCondLst>
                                  <p:childTnLst>
                                    <p:animScale>
                                      <p:cBhvr>
                                        <p:cTn id="103" dur="2000" fill="hold"/>
                                        <p:tgtEl>
                                          <p:spTgt spid="151"/>
                                        </p:tgtEl>
                                      </p:cBhvr>
                                      <p:by x="150000" y="150000"/>
                                    </p:animScale>
                                  </p:childTnLst>
                                </p:cTn>
                              </p:par>
                              <p:par>
                                <p:cTn id="104" presetID="3" presetClass="entr" presetSubtype="10" fill="hold" grpId="0" nodeType="withEffect">
                                  <p:stCondLst>
                                    <p:cond delay="0"/>
                                  </p:stCondLst>
                                  <p:childTnLst>
                                    <p:set>
                                      <p:cBhvr>
                                        <p:cTn id="105" dur="1" fill="hold">
                                          <p:stCondLst>
                                            <p:cond delay="0"/>
                                          </p:stCondLst>
                                        </p:cTn>
                                        <p:tgtEl>
                                          <p:spTgt spid="205"/>
                                        </p:tgtEl>
                                        <p:attrNameLst>
                                          <p:attrName>style.visibility</p:attrName>
                                        </p:attrNameLst>
                                      </p:cBhvr>
                                      <p:to>
                                        <p:strVal val="visible"/>
                                      </p:to>
                                    </p:set>
                                    <p:animEffect transition="in" filter="blinds(horizontal)">
                                      <p:cBhvr>
                                        <p:cTn id="106" dur="500"/>
                                        <p:tgtEl>
                                          <p:spTgt spid="205"/>
                                        </p:tgtEl>
                                      </p:cBhvr>
                                    </p:animEffect>
                                  </p:childTnLst>
                                </p:cTn>
                              </p:par>
                              <p:par>
                                <p:cTn id="107" presetID="42" presetClass="path" presetSubtype="0" repeatCount="indefinite" accel="50000" decel="50000" autoRev="1" fill="hold" grpId="1" nodeType="withEffect">
                                  <p:stCondLst>
                                    <p:cond delay="0"/>
                                  </p:stCondLst>
                                  <p:childTnLst>
                                    <p:animMotion origin="layout" path="M -4.16667E-6 -8.64198E-7 L -4.16667E-6 0.11111 " pathEditMode="relative" rAng="0" ptsTypes="AA">
                                      <p:cBhvr>
                                        <p:cTn id="108" dur="2000" fill="hold"/>
                                        <p:tgtEl>
                                          <p:spTgt spid="205"/>
                                        </p:tgtEl>
                                        <p:attrNameLst>
                                          <p:attrName>ppt_x</p:attrName>
                                          <p:attrName>ppt_y</p:attrName>
                                        </p:attrNameLst>
                                      </p:cBhvr>
                                      <p:rCtr x="0" y="5556"/>
                                    </p:animMotion>
                                  </p:childTnLst>
                                </p:cTn>
                              </p:par>
                              <p:par>
                                <p:cTn id="109" presetID="3" presetClass="entr" presetSubtype="10" fill="hold" grpId="0" nodeType="withEffect">
                                  <p:stCondLst>
                                    <p:cond delay="0"/>
                                  </p:stCondLst>
                                  <p:childTnLst>
                                    <p:set>
                                      <p:cBhvr>
                                        <p:cTn id="110" dur="1" fill="hold">
                                          <p:stCondLst>
                                            <p:cond delay="0"/>
                                          </p:stCondLst>
                                        </p:cTn>
                                        <p:tgtEl>
                                          <p:spTgt spid="206"/>
                                        </p:tgtEl>
                                        <p:attrNameLst>
                                          <p:attrName>style.visibility</p:attrName>
                                        </p:attrNameLst>
                                      </p:cBhvr>
                                      <p:to>
                                        <p:strVal val="visible"/>
                                      </p:to>
                                    </p:set>
                                    <p:animEffect transition="in" filter="blinds(horizontal)">
                                      <p:cBhvr>
                                        <p:cTn id="111" dur="500"/>
                                        <p:tgtEl>
                                          <p:spTgt spid="206"/>
                                        </p:tgtEl>
                                      </p:cBhvr>
                                    </p:animEffect>
                                  </p:childTnLst>
                                </p:cTn>
                              </p:par>
                              <p:par>
                                <p:cTn id="112" presetID="0" presetClass="path" presetSubtype="0" repeatCount="indefinite" accel="50000" decel="50000" autoRev="1" fill="hold" grpId="1" nodeType="withEffect">
                                  <p:stCondLst>
                                    <p:cond delay="0"/>
                                  </p:stCondLst>
                                  <p:childTnLst>
                                    <p:animMotion origin="layout" path="M -3.88889E-6 0.00247 L -0.17291 0.00247 " pathEditMode="relative" rAng="0" ptsTypes="AA">
                                      <p:cBhvr>
                                        <p:cTn id="113" dur="2000" fill="hold"/>
                                        <p:tgtEl>
                                          <p:spTgt spid="206"/>
                                        </p:tgtEl>
                                        <p:attrNameLst>
                                          <p:attrName>ppt_x</p:attrName>
                                          <p:attrName>ppt_y</p:attrName>
                                        </p:attrNameLst>
                                      </p:cBhvr>
                                      <p:rCtr x="-8646" y="0"/>
                                    </p:animMotion>
                                  </p:childTnLst>
                                </p:cTn>
                              </p:par>
                              <p:par>
                                <p:cTn id="114" presetID="1" presetClass="emph" presetSubtype="2" repeatCount="indefinite" autoRev="1" fill="hold" nodeType="withEffect">
                                  <p:stCondLst>
                                    <p:cond delay="2000"/>
                                  </p:stCondLst>
                                  <p:childTnLst>
                                    <p:animClr clrSpc="rgb" dir="cw">
                                      <p:cBhvr>
                                        <p:cTn id="115" dur="2000" fill="hold"/>
                                        <p:tgtEl>
                                          <p:spTgt spid="139"/>
                                        </p:tgtEl>
                                        <p:attrNameLst>
                                          <p:attrName>fillcolor</p:attrName>
                                        </p:attrNameLst>
                                      </p:cBhvr>
                                      <p:to>
                                        <a:srgbClr val="FF0000"/>
                                      </p:to>
                                    </p:animClr>
                                    <p:set>
                                      <p:cBhvr>
                                        <p:cTn id="116" dur="2000" fill="hold"/>
                                        <p:tgtEl>
                                          <p:spTgt spid="139"/>
                                        </p:tgtEl>
                                        <p:attrNameLst>
                                          <p:attrName>fill.type</p:attrName>
                                        </p:attrNameLst>
                                      </p:cBhvr>
                                      <p:to>
                                        <p:strVal val="solid"/>
                                      </p:to>
                                    </p:set>
                                    <p:set>
                                      <p:cBhvr>
                                        <p:cTn id="117" dur="2000" fill="hold"/>
                                        <p:tgtEl>
                                          <p:spTgt spid="139"/>
                                        </p:tgtEl>
                                        <p:attrNameLst>
                                          <p:attrName>fill.on</p:attrName>
                                        </p:attrNameLst>
                                      </p:cBhvr>
                                      <p:to>
                                        <p:strVal val="true"/>
                                      </p:to>
                                    </p:set>
                                  </p:childTnLst>
                                </p:cTn>
                              </p:par>
                              <p:par>
                                <p:cTn id="118" presetID="1" presetClass="entr" presetSubtype="0" fill="hold" nodeType="withEffect">
                                  <p:stCondLst>
                                    <p:cond delay="0"/>
                                  </p:stCondLst>
                                  <p:childTnLst>
                                    <p:set>
                                      <p:cBhvr>
                                        <p:cTn id="119" dur="1" fill="hold">
                                          <p:stCondLst>
                                            <p:cond delay="0"/>
                                          </p:stCondLst>
                                        </p:cTn>
                                        <p:tgtEl>
                                          <p:spTgt spid="6"/>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19"/>
                                        </p:tgtEl>
                                        <p:attrNameLst>
                                          <p:attrName>style.visibility</p:attrName>
                                        </p:attrNameLst>
                                      </p:cBhvr>
                                      <p:to>
                                        <p:strVal val="visible"/>
                                      </p:to>
                                    </p:set>
                                  </p:childTnLst>
                                </p:cTn>
                              </p:par>
                              <p:par>
                                <p:cTn id="122" presetID="53" presetClass="entr" presetSubtype="16" fill="hold" nodeType="withEffect">
                                  <p:stCondLst>
                                    <p:cond delay="0"/>
                                  </p:stCondLst>
                                  <p:childTnLst>
                                    <p:set>
                                      <p:cBhvr>
                                        <p:cTn id="123" dur="1" fill="hold">
                                          <p:stCondLst>
                                            <p:cond delay="0"/>
                                          </p:stCondLst>
                                        </p:cTn>
                                        <p:tgtEl>
                                          <p:spTgt spid="211"/>
                                        </p:tgtEl>
                                        <p:attrNameLst>
                                          <p:attrName>style.visibility</p:attrName>
                                        </p:attrNameLst>
                                      </p:cBhvr>
                                      <p:to>
                                        <p:strVal val="visible"/>
                                      </p:to>
                                    </p:set>
                                    <p:anim calcmode="lin" valueType="num">
                                      <p:cBhvr>
                                        <p:cTn id="124" dur="500" fill="hold"/>
                                        <p:tgtEl>
                                          <p:spTgt spid="211"/>
                                        </p:tgtEl>
                                        <p:attrNameLst>
                                          <p:attrName>ppt_w</p:attrName>
                                        </p:attrNameLst>
                                      </p:cBhvr>
                                      <p:tavLst>
                                        <p:tav tm="0">
                                          <p:val>
                                            <p:fltVal val="0"/>
                                          </p:val>
                                        </p:tav>
                                        <p:tav tm="100000">
                                          <p:val>
                                            <p:strVal val="#ppt_w"/>
                                          </p:val>
                                        </p:tav>
                                      </p:tavLst>
                                    </p:anim>
                                    <p:anim calcmode="lin" valueType="num">
                                      <p:cBhvr>
                                        <p:cTn id="125" dur="500" fill="hold"/>
                                        <p:tgtEl>
                                          <p:spTgt spid="211"/>
                                        </p:tgtEl>
                                        <p:attrNameLst>
                                          <p:attrName>ppt_h</p:attrName>
                                        </p:attrNameLst>
                                      </p:cBhvr>
                                      <p:tavLst>
                                        <p:tav tm="0">
                                          <p:val>
                                            <p:fltVal val="0"/>
                                          </p:val>
                                        </p:tav>
                                        <p:tav tm="100000">
                                          <p:val>
                                            <p:strVal val="#ppt_h"/>
                                          </p:val>
                                        </p:tav>
                                      </p:tavLst>
                                    </p:anim>
                                    <p:animEffect transition="in" filter="fade">
                                      <p:cBhvr>
                                        <p:cTn id="126" dur="500"/>
                                        <p:tgtEl>
                                          <p:spTgt spid="211"/>
                                        </p:tgtEl>
                                      </p:cBhvr>
                                    </p:animEffect>
                                  </p:childTnLst>
                                </p:cTn>
                              </p:par>
                              <p:par>
                                <p:cTn id="127" presetID="53" presetClass="entr" presetSubtype="16" fill="hold" nodeType="withEffect">
                                  <p:stCondLst>
                                    <p:cond delay="0"/>
                                  </p:stCondLst>
                                  <p:childTnLst>
                                    <p:set>
                                      <p:cBhvr>
                                        <p:cTn id="128" dur="1" fill="hold">
                                          <p:stCondLst>
                                            <p:cond delay="0"/>
                                          </p:stCondLst>
                                        </p:cTn>
                                        <p:tgtEl>
                                          <p:spTgt spid="210"/>
                                        </p:tgtEl>
                                        <p:attrNameLst>
                                          <p:attrName>style.visibility</p:attrName>
                                        </p:attrNameLst>
                                      </p:cBhvr>
                                      <p:to>
                                        <p:strVal val="visible"/>
                                      </p:to>
                                    </p:set>
                                    <p:anim calcmode="lin" valueType="num">
                                      <p:cBhvr>
                                        <p:cTn id="129" dur="500" fill="hold"/>
                                        <p:tgtEl>
                                          <p:spTgt spid="210"/>
                                        </p:tgtEl>
                                        <p:attrNameLst>
                                          <p:attrName>ppt_w</p:attrName>
                                        </p:attrNameLst>
                                      </p:cBhvr>
                                      <p:tavLst>
                                        <p:tav tm="0">
                                          <p:val>
                                            <p:fltVal val="0"/>
                                          </p:val>
                                        </p:tav>
                                        <p:tav tm="100000">
                                          <p:val>
                                            <p:strVal val="#ppt_w"/>
                                          </p:val>
                                        </p:tav>
                                      </p:tavLst>
                                    </p:anim>
                                    <p:anim calcmode="lin" valueType="num">
                                      <p:cBhvr>
                                        <p:cTn id="130" dur="500" fill="hold"/>
                                        <p:tgtEl>
                                          <p:spTgt spid="210"/>
                                        </p:tgtEl>
                                        <p:attrNameLst>
                                          <p:attrName>ppt_h</p:attrName>
                                        </p:attrNameLst>
                                      </p:cBhvr>
                                      <p:tavLst>
                                        <p:tav tm="0">
                                          <p:val>
                                            <p:fltVal val="0"/>
                                          </p:val>
                                        </p:tav>
                                        <p:tav tm="100000">
                                          <p:val>
                                            <p:strVal val="#ppt_h"/>
                                          </p:val>
                                        </p:tav>
                                      </p:tavLst>
                                    </p:anim>
                                    <p:animEffect transition="in" filter="fade">
                                      <p:cBhvr>
                                        <p:cTn id="131" dur="500"/>
                                        <p:tgtEl>
                                          <p:spTgt spid="210"/>
                                        </p:tgtEl>
                                      </p:cBhvr>
                                    </p:animEffect>
                                  </p:childTnLst>
                                </p:cTn>
                              </p:par>
                              <p:par>
                                <p:cTn id="132" presetID="53" presetClass="entr" presetSubtype="16" fill="hold" nodeType="withEffect">
                                  <p:stCondLst>
                                    <p:cond delay="0"/>
                                  </p:stCondLst>
                                  <p:childTnLst>
                                    <p:set>
                                      <p:cBhvr>
                                        <p:cTn id="133" dur="1" fill="hold">
                                          <p:stCondLst>
                                            <p:cond delay="0"/>
                                          </p:stCondLst>
                                        </p:cTn>
                                        <p:tgtEl>
                                          <p:spTgt spid="209"/>
                                        </p:tgtEl>
                                        <p:attrNameLst>
                                          <p:attrName>style.visibility</p:attrName>
                                        </p:attrNameLst>
                                      </p:cBhvr>
                                      <p:to>
                                        <p:strVal val="visible"/>
                                      </p:to>
                                    </p:set>
                                    <p:anim calcmode="lin" valueType="num">
                                      <p:cBhvr>
                                        <p:cTn id="134" dur="500" fill="hold"/>
                                        <p:tgtEl>
                                          <p:spTgt spid="209"/>
                                        </p:tgtEl>
                                        <p:attrNameLst>
                                          <p:attrName>ppt_w</p:attrName>
                                        </p:attrNameLst>
                                      </p:cBhvr>
                                      <p:tavLst>
                                        <p:tav tm="0">
                                          <p:val>
                                            <p:fltVal val="0"/>
                                          </p:val>
                                        </p:tav>
                                        <p:tav tm="100000">
                                          <p:val>
                                            <p:strVal val="#ppt_w"/>
                                          </p:val>
                                        </p:tav>
                                      </p:tavLst>
                                    </p:anim>
                                    <p:anim calcmode="lin" valueType="num">
                                      <p:cBhvr>
                                        <p:cTn id="135" dur="500" fill="hold"/>
                                        <p:tgtEl>
                                          <p:spTgt spid="209"/>
                                        </p:tgtEl>
                                        <p:attrNameLst>
                                          <p:attrName>ppt_h</p:attrName>
                                        </p:attrNameLst>
                                      </p:cBhvr>
                                      <p:tavLst>
                                        <p:tav tm="0">
                                          <p:val>
                                            <p:fltVal val="0"/>
                                          </p:val>
                                        </p:tav>
                                        <p:tav tm="100000">
                                          <p:val>
                                            <p:strVal val="#ppt_h"/>
                                          </p:val>
                                        </p:tav>
                                      </p:tavLst>
                                    </p:anim>
                                    <p:animEffect transition="in" filter="fade">
                                      <p:cBhvr>
                                        <p:cTn id="136" dur="500"/>
                                        <p:tgtEl>
                                          <p:spTgt spid="209"/>
                                        </p:tgtEl>
                                      </p:cBhvr>
                                    </p:animEffect>
                                  </p:childTnLst>
                                </p:cTn>
                              </p:par>
                              <p:par>
                                <p:cTn id="137" presetID="53" presetClass="entr" presetSubtype="16" fill="hold" nodeType="withEffect">
                                  <p:stCondLst>
                                    <p:cond delay="0"/>
                                  </p:stCondLst>
                                  <p:childTnLst>
                                    <p:set>
                                      <p:cBhvr>
                                        <p:cTn id="138" dur="1" fill="hold">
                                          <p:stCondLst>
                                            <p:cond delay="0"/>
                                          </p:stCondLst>
                                        </p:cTn>
                                        <p:tgtEl>
                                          <p:spTgt spid="212"/>
                                        </p:tgtEl>
                                        <p:attrNameLst>
                                          <p:attrName>style.visibility</p:attrName>
                                        </p:attrNameLst>
                                      </p:cBhvr>
                                      <p:to>
                                        <p:strVal val="visible"/>
                                      </p:to>
                                    </p:set>
                                    <p:anim calcmode="lin" valueType="num">
                                      <p:cBhvr>
                                        <p:cTn id="139" dur="500" fill="hold"/>
                                        <p:tgtEl>
                                          <p:spTgt spid="212"/>
                                        </p:tgtEl>
                                        <p:attrNameLst>
                                          <p:attrName>ppt_w</p:attrName>
                                        </p:attrNameLst>
                                      </p:cBhvr>
                                      <p:tavLst>
                                        <p:tav tm="0">
                                          <p:val>
                                            <p:fltVal val="0"/>
                                          </p:val>
                                        </p:tav>
                                        <p:tav tm="100000">
                                          <p:val>
                                            <p:strVal val="#ppt_w"/>
                                          </p:val>
                                        </p:tav>
                                      </p:tavLst>
                                    </p:anim>
                                    <p:anim calcmode="lin" valueType="num">
                                      <p:cBhvr>
                                        <p:cTn id="140" dur="500" fill="hold"/>
                                        <p:tgtEl>
                                          <p:spTgt spid="212"/>
                                        </p:tgtEl>
                                        <p:attrNameLst>
                                          <p:attrName>ppt_h</p:attrName>
                                        </p:attrNameLst>
                                      </p:cBhvr>
                                      <p:tavLst>
                                        <p:tav tm="0">
                                          <p:val>
                                            <p:fltVal val="0"/>
                                          </p:val>
                                        </p:tav>
                                        <p:tav tm="100000">
                                          <p:val>
                                            <p:strVal val="#ppt_h"/>
                                          </p:val>
                                        </p:tav>
                                      </p:tavLst>
                                    </p:anim>
                                    <p:animEffect transition="in" filter="fade">
                                      <p:cBhvr>
                                        <p:cTn id="141" dur="500"/>
                                        <p:tgtEl>
                                          <p:spTgt spid="212"/>
                                        </p:tgtEl>
                                      </p:cBhvr>
                                    </p:animEffect>
                                  </p:childTnLst>
                                </p:cTn>
                              </p:par>
                              <p:par>
                                <p:cTn id="142" presetID="1" presetClass="entr" presetSubtype="0" fill="hold" nodeType="withEffect">
                                  <p:stCondLst>
                                    <p:cond delay="0"/>
                                  </p:stCondLst>
                                  <p:childTnLst>
                                    <p:set>
                                      <p:cBhvr>
                                        <p:cTn id="143" dur="1" fill="hold">
                                          <p:stCondLst>
                                            <p:cond delay="0"/>
                                          </p:stCondLst>
                                        </p:cTn>
                                        <p:tgtEl>
                                          <p:spTgt spid="238"/>
                                        </p:tgtEl>
                                        <p:attrNameLst>
                                          <p:attrName>style.visibility</p:attrName>
                                        </p:attrNameLst>
                                      </p:cBhvr>
                                      <p:to>
                                        <p:strVal val="visible"/>
                                      </p:to>
                                    </p:set>
                                  </p:childTnLst>
                                </p:cTn>
                              </p:par>
                              <p:par>
                                <p:cTn id="144" presetID="3" presetClass="entr" presetSubtype="10" fill="hold" grpId="0" nodeType="withEffect">
                                  <p:stCondLst>
                                    <p:cond delay="0"/>
                                  </p:stCondLst>
                                  <p:childTnLst>
                                    <p:set>
                                      <p:cBhvr>
                                        <p:cTn id="145" dur="1" fill="hold">
                                          <p:stCondLst>
                                            <p:cond delay="0"/>
                                          </p:stCondLst>
                                        </p:cTn>
                                        <p:tgtEl>
                                          <p:spTgt spid="197"/>
                                        </p:tgtEl>
                                        <p:attrNameLst>
                                          <p:attrName>style.visibility</p:attrName>
                                        </p:attrNameLst>
                                      </p:cBhvr>
                                      <p:to>
                                        <p:strVal val="visible"/>
                                      </p:to>
                                    </p:set>
                                    <p:animEffect transition="in" filter="blinds(horizontal)">
                                      <p:cBhvr>
                                        <p:cTn id="146" dur="500"/>
                                        <p:tgtEl>
                                          <p:spTgt spid="197"/>
                                        </p:tgtEl>
                                      </p:cBhvr>
                                    </p:animEffect>
                                  </p:childTnLst>
                                </p:cTn>
                              </p:par>
                              <p:par>
                                <p:cTn id="147" presetID="0" presetClass="path" presetSubtype="0" repeatCount="indefinite" accel="50000" decel="50000" fill="hold" grpId="1" nodeType="withEffect">
                                  <p:stCondLst>
                                    <p:cond delay="0"/>
                                  </p:stCondLst>
                                  <p:childTnLst>
                                    <p:animMotion origin="layout" path="M -3.05556E-6 -2.96296E-6 L -3.05556E-6 0.06636 L 0.0915 0.06636 L 0.0915 0.13364 L 0.07483 0.13364 " pathEditMode="relative" rAng="0" ptsTypes="AAAAA">
                                      <p:cBhvr>
                                        <p:cTn id="148" dur="2000" fill="hold"/>
                                        <p:tgtEl>
                                          <p:spTgt spid="197"/>
                                        </p:tgtEl>
                                        <p:attrNameLst>
                                          <p:attrName>ppt_x</p:attrName>
                                          <p:attrName>ppt_y</p:attrName>
                                        </p:attrNameLst>
                                      </p:cBhvr>
                                      <p:rCtr x="4566" y="6667"/>
                                    </p:animMotion>
                                  </p:childTnLst>
                                </p:cTn>
                              </p:par>
                              <p:par>
                                <p:cTn id="149" presetID="1" presetClass="entr" presetSubtype="0" fill="hold" grpId="0" nodeType="withEffect">
                                  <p:stCondLst>
                                    <p:cond delay="0"/>
                                  </p:stCondLst>
                                  <p:childTnLst>
                                    <p:set>
                                      <p:cBhvr>
                                        <p:cTn id="150"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8" grpId="0" animBg="1"/>
      <p:bldP spid="151" grpId="0" animBg="1"/>
      <p:bldP spid="151" grpId="1" animBg="1"/>
      <p:bldP spid="164" grpId="0" animBg="1"/>
      <p:bldP spid="164" grpId="1" animBg="1"/>
      <p:bldP spid="165" grpId="0" animBg="1"/>
      <p:bldP spid="165" grpId="1" animBg="1"/>
      <p:bldP spid="166" grpId="0" animBg="1"/>
      <p:bldP spid="166" grpId="1" animBg="1"/>
      <p:bldP spid="193" grpId="0" animBg="1"/>
      <p:bldP spid="193" grpId="1" animBg="1"/>
      <p:bldP spid="193" grpId="2" animBg="1"/>
      <p:bldP spid="194" grpId="0" animBg="1"/>
      <p:bldP spid="194" grpId="1" animBg="1"/>
      <p:bldP spid="195" grpId="0" animBg="1"/>
      <p:bldP spid="195" grpId="1" animBg="1"/>
      <p:bldP spid="195" grpId="2" animBg="1"/>
      <p:bldP spid="196" grpId="0" animBg="1"/>
      <p:bldP spid="196" grpId="1" animBg="1"/>
      <p:bldP spid="196" grpId="2" animBg="1"/>
      <p:bldP spid="197" grpId="0" animBg="1"/>
      <p:bldP spid="197" grpId="1" animBg="1"/>
      <p:bldP spid="198" grpId="0" animBg="1"/>
      <p:bldP spid="198" grpId="1" animBg="1"/>
      <p:bldP spid="199" grpId="0" animBg="1"/>
      <p:bldP spid="199" grpId="1" animBg="1"/>
      <p:bldP spid="200" grpId="0" animBg="1"/>
      <p:bldP spid="201" grpId="0" animBg="1"/>
      <p:bldP spid="201" grpId="1" animBg="1"/>
      <p:bldP spid="202" grpId="0" animBg="1"/>
      <p:bldP spid="202" grpId="1" animBg="1"/>
      <p:bldP spid="203" grpId="0" animBg="1"/>
      <p:bldP spid="203" grpId="1" animBg="1"/>
      <p:bldP spid="204" grpId="0" animBg="1"/>
      <p:bldP spid="204" grpId="1" animBg="1"/>
      <p:bldP spid="205" grpId="0" animBg="1"/>
      <p:bldP spid="205" grpId="1" animBg="1"/>
      <p:bldP spid="206" grpId="0" animBg="1"/>
      <p:bldP spid="206" grpId="1" animBg="1"/>
      <p:bldP spid="20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86367" y="1709979"/>
            <a:ext cx="3360000" cy="3360000"/>
          </a:xfrm>
          <a:prstGeom prst="rect">
            <a:avLst/>
          </a:prstGeom>
        </p:spPr>
      </p:pic>
      <p:pic>
        <p:nvPicPr>
          <p:cNvPr id="8" name="Picture 7"/>
          <p:cNvPicPr>
            <a:picLocks noChangeAspect="1"/>
          </p:cNvPicPr>
          <p:nvPr/>
        </p:nvPicPr>
        <p:blipFill>
          <a:blip r:embed="rId4"/>
          <a:stretch>
            <a:fillRect/>
          </a:stretch>
        </p:blipFill>
        <p:spPr>
          <a:xfrm>
            <a:off x="980659" y="1709979"/>
            <a:ext cx="3360000" cy="3360000"/>
          </a:xfrm>
          <a:prstGeom prst="rect">
            <a:avLst/>
          </a:prstGeom>
        </p:spPr>
      </p:pic>
      <p:sp>
        <p:nvSpPr>
          <p:cNvPr id="96" name="Title 5">
            <a:extLst>
              <a:ext uri="{FF2B5EF4-FFF2-40B4-BE49-F238E27FC236}">
                <a16:creationId xmlns:a16="http://schemas.microsoft.com/office/drawing/2014/main" id="{885FD001-AB93-5A44-88FE-10EDBD2EB1FF}"/>
              </a:ext>
            </a:extLst>
          </p:cNvPr>
          <p:cNvSpPr>
            <a:spLocks noGrp="1"/>
          </p:cNvSpPr>
          <p:nvPr>
            <p:ph type="title"/>
          </p:nvPr>
        </p:nvSpPr>
        <p:spPr>
          <a:xfrm>
            <a:off x="478367" y="368300"/>
            <a:ext cx="11209691" cy="503347"/>
          </a:xfrm>
        </p:spPr>
        <p:txBody>
          <a:bodyPr>
            <a:normAutofit fontScale="90000"/>
          </a:bodyPr>
          <a:lstStyle/>
          <a:p>
            <a:r>
              <a:rPr lang="en-US" dirty="0">
                <a:latin typeface="Bebas Neue"/>
              </a:rPr>
              <a:t>Challenges ahead: </a:t>
            </a:r>
            <a:r>
              <a:rPr lang="en-US" dirty="0" err="1">
                <a:latin typeface="Bebas Neue"/>
              </a:rPr>
              <a:t>eXplainable</a:t>
            </a:r>
            <a:r>
              <a:rPr lang="en-US" dirty="0">
                <a:latin typeface="Bebas Neue"/>
              </a:rPr>
              <a:t> AI</a:t>
            </a:r>
            <a:endParaRPr lang="en-US" dirty="0"/>
          </a:p>
        </p:txBody>
      </p:sp>
      <p:sp>
        <p:nvSpPr>
          <p:cNvPr id="2" name="Rectangle 1"/>
          <p:cNvSpPr/>
          <p:nvPr/>
        </p:nvSpPr>
        <p:spPr>
          <a:xfrm>
            <a:off x="478367" y="809696"/>
            <a:ext cx="11235267" cy="421033"/>
          </a:xfrm>
          <a:prstGeom prst="rect">
            <a:avLst/>
          </a:prstGeom>
        </p:spPr>
        <p:txBody>
          <a:bodyPr wrap="square" lIns="0" tIns="0" rIns="0" bIns="0">
            <a:noAutofit/>
          </a:bodyPr>
          <a:lstStyle/>
          <a:p>
            <a:r>
              <a:rPr lang="en-US" sz="2400" b="1" dirty="0">
                <a:solidFill>
                  <a:schemeClr val="tx2"/>
                </a:solidFill>
              </a:rPr>
              <a:t>The digital backbone to Innovation for Resilience and Sustainability</a:t>
            </a:r>
            <a:endParaRPr lang="en-GB" sz="2400" b="1" dirty="0">
              <a:solidFill>
                <a:schemeClr val="tx2"/>
              </a:solidFill>
            </a:endParaRPr>
          </a:p>
        </p:txBody>
      </p:sp>
      <p:grpSp>
        <p:nvGrpSpPr>
          <p:cNvPr id="13" name="Group 4"/>
          <p:cNvGrpSpPr>
            <a:grpSpLocks noChangeAspect="1"/>
          </p:cNvGrpSpPr>
          <p:nvPr/>
        </p:nvGrpSpPr>
        <p:grpSpPr bwMode="auto">
          <a:xfrm rot="8100000">
            <a:off x="3811266" y="1392095"/>
            <a:ext cx="4504495" cy="4109688"/>
            <a:chOff x="1892" y="382"/>
            <a:chExt cx="3902" cy="3560"/>
          </a:xfrm>
          <a:effectLst/>
        </p:grpSpPr>
        <p:sp>
          <p:nvSpPr>
            <p:cNvPr id="14" name="AutoShape 3"/>
            <p:cNvSpPr>
              <a:spLocks noChangeAspect="1" noChangeArrowheads="1" noTextEdit="1"/>
            </p:cNvSpPr>
            <p:nvPr/>
          </p:nvSpPr>
          <p:spPr bwMode="auto">
            <a:xfrm>
              <a:off x="1892" y="384"/>
              <a:ext cx="389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sp>
          <p:nvSpPr>
            <p:cNvPr id="15" name="Freeform 5"/>
            <p:cNvSpPr>
              <a:spLocks/>
            </p:cNvSpPr>
            <p:nvPr/>
          </p:nvSpPr>
          <p:spPr bwMode="auto">
            <a:xfrm>
              <a:off x="2067" y="382"/>
              <a:ext cx="3727" cy="2259"/>
            </a:xfrm>
            <a:custGeom>
              <a:avLst/>
              <a:gdLst>
                <a:gd name="T0" fmla="*/ 5916 w 6207"/>
                <a:gd name="T1" fmla="*/ 2844 h 3759"/>
                <a:gd name="T2" fmla="*/ 5916 w 6207"/>
                <a:gd name="T3" fmla="*/ 2844 h 3759"/>
                <a:gd name="T4" fmla="*/ 5054 w 6207"/>
                <a:gd name="T5" fmla="*/ 871 h 3759"/>
                <a:gd name="T6" fmla="*/ 2961 w 6207"/>
                <a:gd name="T7" fmla="*/ 1 h 3759"/>
                <a:gd name="T8" fmla="*/ 865 w 6207"/>
                <a:gd name="T9" fmla="*/ 864 h 3759"/>
                <a:gd name="T10" fmla="*/ 0 w 6207"/>
                <a:gd name="T11" fmla="*/ 2788 h 3759"/>
                <a:gd name="T12" fmla="*/ 625 w 6207"/>
                <a:gd name="T13" fmla="*/ 2165 h 3759"/>
                <a:gd name="T14" fmla="*/ 1260 w 6207"/>
                <a:gd name="T15" fmla="*/ 2802 h 3759"/>
                <a:gd name="T16" fmla="*/ 2959 w 6207"/>
                <a:gd name="T17" fmla="*/ 1258 h 3759"/>
                <a:gd name="T18" fmla="*/ 4657 w 6207"/>
                <a:gd name="T19" fmla="*/ 2842 h 3759"/>
                <a:gd name="T20" fmla="*/ 4374 w 6207"/>
                <a:gd name="T21" fmla="*/ 2841 h 3759"/>
                <a:gd name="T22" fmla="*/ 5289 w 6207"/>
                <a:gd name="T23" fmla="*/ 3759 h 3759"/>
                <a:gd name="T24" fmla="*/ 6207 w 6207"/>
                <a:gd name="T25" fmla="*/ 2844 h 3759"/>
                <a:gd name="T26" fmla="*/ 5916 w 6207"/>
                <a:gd name="T27" fmla="*/ 2844 h 3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9">
                  <a:moveTo>
                    <a:pt x="5916" y="2844"/>
                  </a:moveTo>
                  <a:lnTo>
                    <a:pt x="5916" y="2844"/>
                  </a:lnTo>
                  <a:cubicBezTo>
                    <a:pt x="5887" y="2099"/>
                    <a:pt x="5584" y="1402"/>
                    <a:pt x="5054" y="871"/>
                  </a:cubicBezTo>
                  <a:cubicBezTo>
                    <a:pt x="4496" y="311"/>
                    <a:pt x="3753" y="2"/>
                    <a:pt x="2961" y="1"/>
                  </a:cubicBezTo>
                  <a:cubicBezTo>
                    <a:pt x="2170" y="0"/>
                    <a:pt x="1426" y="306"/>
                    <a:pt x="865" y="864"/>
                  </a:cubicBezTo>
                  <a:cubicBezTo>
                    <a:pt x="345" y="1383"/>
                    <a:pt x="42" y="2061"/>
                    <a:pt x="0" y="2788"/>
                  </a:cubicBezTo>
                  <a:lnTo>
                    <a:pt x="625" y="2165"/>
                  </a:lnTo>
                  <a:lnTo>
                    <a:pt x="1260" y="2802"/>
                  </a:lnTo>
                  <a:cubicBezTo>
                    <a:pt x="1341" y="1936"/>
                    <a:pt x="2073" y="1256"/>
                    <a:pt x="2959" y="1258"/>
                  </a:cubicBezTo>
                  <a:cubicBezTo>
                    <a:pt x="3858" y="1259"/>
                    <a:pt x="4595" y="1959"/>
                    <a:pt x="4657" y="2842"/>
                  </a:cubicBezTo>
                  <a:lnTo>
                    <a:pt x="4374" y="2841"/>
                  </a:lnTo>
                  <a:lnTo>
                    <a:pt x="5289" y="3759"/>
                  </a:lnTo>
                  <a:lnTo>
                    <a:pt x="6207" y="2844"/>
                  </a:lnTo>
                  <a:lnTo>
                    <a:pt x="5916" y="2844"/>
                  </a:lnTo>
                  <a:close/>
                </a:path>
              </a:pathLst>
            </a:custGeom>
            <a:gradFill flip="none" rotWithShape="1">
              <a:gsLst>
                <a:gs pos="0">
                  <a:schemeClr val="accent1">
                    <a:lumMod val="20000"/>
                    <a:lumOff val="80000"/>
                  </a:schemeClr>
                </a:gs>
                <a:gs pos="100000">
                  <a:schemeClr val="accent1"/>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sp>
          <p:nvSpPr>
            <p:cNvPr id="16" name="Freeform 6"/>
            <p:cNvSpPr>
              <a:spLocks/>
            </p:cNvSpPr>
            <p:nvPr/>
          </p:nvSpPr>
          <p:spPr bwMode="auto">
            <a:xfrm>
              <a:off x="1892" y="1685"/>
              <a:ext cx="3727" cy="2257"/>
            </a:xfrm>
            <a:custGeom>
              <a:avLst/>
              <a:gdLst>
                <a:gd name="T0" fmla="*/ 5583 w 6207"/>
                <a:gd name="T1" fmla="*/ 1587 h 3756"/>
                <a:gd name="T2" fmla="*/ 5583 w 6207"/>
                <a:gd name="T3" fmla="*/ 1587 h 3756"/>
                <a:gd name="T4" fmla="*/ 4947 w 6207"/>
                <a:gd name="T5" fmla="*/ 951 h 3756"/>
                <a:gd name="T6" fmla="*/ 3249 w 6207"/>
                <a:gd name="T7" fmla="*/ 2498 h 3756"/>
                <a:gd name="T8" fmla="*/ 1549 w 6207"/>
                <a:gd name="T9" fmla="*/ 916 h 3756"/>
                <a:gd name="T10" fmla="*/ 1833 w 6207"/>
                <a:gd name="T11" fmla="*/ 916 h 3756"/>
                <a:gd name="T12" fmla="*/ 916 w 6207"/>
                <a:gd name="T13" fmla="*/ 0 h 3756"/>
                <a:gd name="T14" fmla="*/ 0 w 6207"/>
                <a:gd name="T15" fmla="*/ 916 h 3756"/>
                <a:gd name="T16" fmla="*/ 290 w 6207"/>
                <a:gd name="T17" fmla="*/ 916 h 3756"/>
                <a:gd name="T18" fmla="*/ 1155 w 6207"/>
                <a:gd name="T19" fmla="*/ 2888 h 3756"/>
                <a:gd name="T20" fmla="*/ 3249 w 6207"/>
                <a:gd name="T21" fmla="*/ 3756 h 3756"/>
                <a:gd name="T22" fmla="*/ 5344 w 6207"/>
                <a:gd name="T23" fmla="*/ 2888 h 3756"/>
                <a:gd name="T24" fmla="*/ 6207 w 6207"/>
                <a:gd name="T25" fmla="*/ 963 h 3756"/>
                <a:gd name="T26" fmla="*/ 5583 w 6207"/>
                <a:gd name="T27" fmla="*/ 1587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7" h="3756">
                  <a:moveTo>
                    <a:pt x="5583" y="1587"/>
                  </a:moveTo>
                  <a:lnTo>
                    <a:pt x="5583" y="1587"/>
                  </a:lnTo>
                  <a:lnTo>
                    <a:pt x="4947" y="951"/>
                  </a:lnTo>
                  <a:cubicBezTo>
                    <a:pt x="4867" y="1817"/>
                    <a:pt x="4136" y="2498"/>
                    <a:pt x="3249" y="2498"/>
                  </a:cubicBezTo>
                  <a:cubicBezTo>
                    <a:pt x="2351" y="2498"/>
                    <a:pt x="1612" y="1799"/>
                    <a:pt x="1549" y="916"/>
                  </a:cubicBezTo>
                  <a:lnTo>
                    <a:pt x="1833" y="916"/>
                  </a:lnTo>
                  <a:lnTo>
                    <a:pt x="916" y="0"/>
                  </a:lnTo>
                  <a:lnTo>
                    <a:pt x="0" y="916"/>
                  </a:lnTo>
                  <a:lnTo>
                    <a:pt x="290" y="916"/>
                  </a:lnTo>
                  <a:cubicBezTo>
                    <a:pt x="320" y="1661"/>
                    <a:pt x="625" y="2358"/>
                    <a:pt x="1155" y="2888"/>
                  </a:cubicBezTo>
                  <a:cubicBezTo>
                    <a:pt x="1714" y="3447"/>
                    <a:pt x="2458" y="3756"/>
                    <a:pt x="3249" y="3756"/>
                  </a:cubicBezTo>
                  <a:cubicBezTo>
                    <a:pt x="4041" y="3756"/>
                    <a:pt x="4784" y="3447"/>
                    <a:pt x="5344" y="2888"/>
                  </a:cubicBezTo>
                  <a:cubicBezTo>
                    <a:pt x="5863" y="2369"/>
                    <a:pt x="6166" y="1691"/>
                    <a:pt x="6207" y="963"/>
                  </a:cubicBezTo>
                  <a:lnTo>
                    <a:pt x="5583" y="1587"/>
                  </a:lnTo>
                  <a:close/>
                </a:path>
              </a:pathLst>
            </a:custGeom>
            <a:gradFill flip="none" rotWithShape="1">
              <a:gsLst>
                <a:gs pos="0">
                  <a:schemeClr val="accent1"/>
                </a:gs>
                <a:gs pos="100000">
                  <a:schemeClr val="accent1">
                    <a:lumMod val="20000"/>
                    <a:lumOff val="80000"/>
                  </a:schemeClr>
                </a:gs>
              </a:gsLst>
              <a:path path="circle">
                <a:fillToRect r="100000" b="100000"/>
              </a:path>
              <a:tileRect l="-100000" t="-100000"/>
            </a:gra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70">
                <a:defRPr/>
              </a:pPr>
              <a:endParaRPr lang="en-GB">
                <a:solidFill>
                  <a:srgbClr val="141313"/>
                </a:solidFill>
                <a:latin typeface="Arial" panose="020B0604020202020204"/>
              </a:endParaRPr>
            </a:p>
          </p:txBody>
        </p:sp>
      </p:grpSp>
      <p:pic>
        <p:nvPicPr>
          <p:cNvPr id="10" name="Picture 9"/>
          <p:cNvPicPr>
            <a:picLocks noChangeAspect="1"/>
          </p:cNvPicPr>
          <p:nvPr/>
        </p:nvPicPr>
        <p:blipFill>
          <a:blip r:embed="rId5"/>
          <a:stretch>
            <a:fillRect/>
          </a:stretch>
        </p:blipFill>
        <p:spPr>
          <a:xfrm>
            <a:off x="980659" y="5223153"/>
            <a:ext cx="3360000" cy="1167667"/>
          </a:xfrm>
          <a:prstGeom prst="rect">
            <a:avLst/>
          </a:prstGeom>
        </p:spPr>
      </p:pic>
      <p:pic>
        <p:nvPicPr>
          <p:cNvPr id="11" name="Picture 10"/>
          <p:cNvPicPr>
            <a:picLocks noChangeAspect="1"/>
          </p:cNvPicPr>
          <p:nvPr/>
        </p:nvPicPr>
        <p:blipFill>
          <a:blip r:embed="rId6"/>
          <a:stretch>
            <a:fillRect/>
          </a:stretch>
        </p:blipFill>
        <p:spPr>
          <a:xfrm>
            <a:off x="7786367" y="5390951"/>
            <a:ext cx="3360000" cy="624003"/>
          </a:xfrm>
          <a:prstGeom prst="rect">
            <a:avLst/>
          </a:prstGeom>
        </p:spPr>
      </p:pic>
      <p:sp>
        <p:nvSpPr>
          <p:cNvPr id="12" name="TextBox 11">
            <a:extLst>
              <a:ext uri="{FF2B5EF4-FFF2-40B4-BE49-F238E27FC236}">
                <a16:creationId xmlns:a16="http://schemas.microsoft.com/office/drawing/2014/main" id="{D3C6E7C5-A6DB-C847-8276-272CAB779A70}"/>
              </a:ext>
            </a:extLst>
          </p:cNvPr>
          <p:cNvSpPr txBox="1"/>
          <p:nvPr/>
        </p:nvSpPr>
        <p:spPr>
          <a:xfrm>
            <a:off x="5319719" y="2892124"/>
            <a:ext cx="1314462" cy="1107996"/>
          </a:xfrm>
          <a:prstGeom prst="rect">
            <a:avLst/>
          </a:prstGeom>
          <a:noFill/>
          <a:effectLst/>
        </p:spPr>
        <p:txBody>
          <a:bodyPr wrap="none" lIns="0" tIns="0" rIns="0" bIns="0" rtlCol="0" anchor="b">
            <a:spAutoFit/>
          </a:bodyPr>
          <a:lstStyle/>
          <a:p>
            <a:pPr algn="l"/>
            <a:r>
              <a:rPr lang="en-US" sz="7200" b="1" dirty="0">
                <a:solidFill>
                  <a:schemeClr val="tx2">
                    <a:lumMod val="60000"/>
                    <a:lumOff val="40000"/>
                  </a:schemeClr>
                </a:solidFill>
              </a:rPr>
              <a:t>XAI</a:t>
            </a:r>
          </a:p>
        </p:txBody>
      </p:sp>
      <p:sp>
        <p:nvSpPr>
          <p:cNvPr id="3" name="Textfeld 2">
            <a:extLst>
              <a:ext uri="{FF2B5EF4-FFF2-40B4-BE49-F238E27FC236}">
                <a16:creationId xmlns:a16="http://schemas.microsoft.com/office/drawing/2014/main" id="{1BD53833-F3C8-C048-A2D2-7733880FB9FE}"/>
              </a:ext>
            </a:extLst>
          </p:cNvPr>
          <p:cNvSpPr txBox="1"/>
          <p:nvPr/>
        </p:nvSpPr>
        <p:spPr>
          <a:xfrm>
            <a:off x="734807" y="1828800"/>
            <a:ext cx="1766830" cy="369332"/>
          </a:xfrm>
          <a:prstGeom prst="rect">
            <a:avLst/>
          </a:prstGeom>
          <a:solidFill>
            <a:schemeClr val="bg2">
              <a:alpha val="66968"/>
            </a:schemeClr>
          </a:solidFill>
        </p:spPr>
        <p:txBody>
          <a:bodyPr wrap="none" rtlCol="0">
            <a:spAutoFit/>
          </a:bodyPr>
          <a:lstStyle/>
          <a:p>
            <a:r>
              <a:rPr lang="de-DE" dirty="0" err="1"/>
              <a:t>Decision</a:t>
            </a:r>
            <a:r>
              <a:rPr lang="de-DE" dirty="0"/>
              <a:t> </a:t>
            </a:r>
            <a:r>
              <a:rPr lang="de-DE" dirty="0" err="1"/>
              <a:t>support</a:t>
            </a:r>
            <a:endParaRPr lang="de-DE" dirty="0"/>
          </a:p>
        </p:txBody>
      </p:sp>
      <p:sp>
        <p:nvSpPr>
          <p:cNvPr id="17" name="Textfeld 16">
            <a:extLst>
              <a:ext uri="{FF2B5EF4-FFF2-40B4-BE49-F238E27FC236}">
                <a16:creationId xmlns:a16="http://schemas.microsoft.com/office/drawing/2014/main" id="{AEAE1DB6-41F4-FE4B-9341-B04A5783DA6E}"/>
              </a:ext>
            </a:extLst>
          </p:cNvPr>
          <p:cNvSpPr txBox="1"/>
          <p:nvPr/>
        </p:nvSpPr>
        <p:spPr>
          <a:xfrm>
            <a:off x="4977714" y="1972898"/>
            <a:ext cx="2045368" cy="369332"/>
          </a:xfrm>
          <a:prstGeom prst="rect">
            <a:avLst/>
          </a:prstGeom>
          <a:solidFill>
            <a:schemeClr val="bg2">
              <a:alpha val="66968"/>
            </a:schemeClr>
          </a:solidFill>
        </p:spPr>
        <p:txBody>
          <a:bodyPr wrap="none" rtlCol="0">
            <a:spAutoFit/>
          </a:bodyPr>
          <a:lstStyle/>
          <a:p>
            <a:r>
              <a:rPr lang="de-DE" dirty="0" err="1"/>
              <a:t>Closed</a:t>
            </a:r>
            <a:r>
              <a:rPr lang="de-DE" dirty="0"/>
              <a:t> Loop System</a:t>
            </a:r>
          </a:p>
        </p:txBody>
      </p:sp>
      <p:sp>
        <p:nvSpPr>
          <p:cNvPr id="18" name="Textfeld 17">
            <a:extLst>
              <a:ext uri="{FF2B5EF4-FFF2-40B4-BE49-F238E27FC236}">
                <a16:creationId xmlns:a16="http://schemas.microsoft.com/office/drawing/2014/main" id="{1726AEBD-A7F6-C042-BF8E-242F5732E20F}"/>
              </a:ext>
            </a:extLst>
          </p:cNvPr>
          <p:cNvSpPr txBox="1"/>
          <p:nvPr/>
        </p:nvSpPr>
        <p:spPr>
          <a:xfrm>
            <a:off x="3521818" y="2572870"/>
            <a:ext cx="1903791" cy="369332"/>
          </a:xfrm>
          <a:prstGeom prst="rect">
            <a:avLst/>
          </a:prstGeom>
          <a:solidFill>
            <a:schemeClr val="bg2">
              <a:alpha val="66968"/>
            </a:schemeClr>
          </a:solidFill>
        </p:spPr>
        <p:txBody>
          <a:bodyPr wrap="none" rtlCol="0">
            <a:spAutoFit/>
          </a:bodyPr>
          <a:lstStyle/>
          <a:p>
            <a:r>
              <a:rPr lang="de-DE" dirty="0"/>
              <a:t>Long-term </a:t>
            </a:r>
            <a:r>
              <a:rPr lang="de-DE" dirty="0" err="1"/>
              <a:t>planing</a:t>
            </a:r>
            <a:endParaRPr lang="de-DE" dirty="0"/>
          </a:p>
        </p:txBody>
      </p:sp>
      <p:sp>
        <p:nvSpPr>
          <p:cNvPr id="19" name="Textfeld 18">
            <a:extLst>
              <a:ext uri="{FF2B5EF4-FFF2-40B4-BE49-F238E27FC236}">
                <a16:creationId xmlns:a16="http://schemas.microsoft.com/office/drawing/2014/main" id="{AC63DA6F-4437-F24F-86F8-62AF13B9F2CE}"/>
              </a:ext>
            </a:extLst>
          </p:cNvPr>
          <p:cNvSpPr txBox="1"/>
          <p:nvPr/>
        </p:nvSpPr>
        <p:spPr>
          <a:xfrm>
            <a:off x="3424036" y="3491633"/>
            <a:ext cx="1783822" cy="646331"/>
          </a:xfrm>
          <a:prstGeom prst="rect">
            <a:avLst/>
          </a:prstGeom>
          <a:solidFill>
            <a:schemeClr val="bg2">
              <a:alpha val="48792"/>
            </a:schemeClr>
          </a:solidFill>
        </p:spPr>
        <p:txBody>
          <a:bodyPr wrap="none" rtlCol="0">
            <a:spAutoFit/>
          </a:bodyPr>
          <a:lstStyle/>
          <a:p>
            <a:r>
              <a:rPr lang="de-DE" dirty="0" err="1"/>
              <a:t>short</a:t>
            </a:r>
            <a:r>
              <a:rPr lang="de-DE" dirty="0"/>
              <a:t>-term </a:t>
            </a:r>
            <a:br>
              <a:rPr lang="de-DE" dirty="0"/>
            </a:br>
            <a:r>
              <a:rPr lang="de-DE" dirty="0" err="1"/>
              <a:t>market</a:t>
            </a:r>
            <a:r>
              <a:rPr lang="de-DE" dirty="0"/>
              <a:t> </a:t>
            </a:r>
            <a:r>
              <a:rPr lang="de-DE" dirty="0" err="1"/>
              <a:t>dynamics</a:t>
            </a:r>
            <a:endParaRPr lang="de-DE" dirty="0"/>
          </a:p>
        </p:txBody>
      </p:sp>
      <p:sp>
        <p:nvSpPr>
          <p:cNvPr id="20" name="Textfeld 19">
            <a:extLst>
              <a:ext uri="{FF2B5EF4-FFF2-40B4-BE49-F238E27FC236}">
                <a16:creationId xmlns:a16="http://schemas.microsoft.com/office/drawing/2014/main" id="{B744E0D1-C5CB-B644-86A3-CFAEE2748347}"/>
              </a:ext>
            </a:extLst>
          </p:cNvPr>
          <p:cNvSpPr txBox="1"/>
          <p:nvPr/>
        </p:nvSpPr>
        <p:spPr>
          <a:xfrm>
            <a:off x="5023822" y="4395458"/>
            <a:ext cx="1867627" cy="369332"/>
          </a:xfrm>
          <a:prstGeom prst="rect">
            <a:avLst/>
          </a:prstGeom>
          <a:solidFill>
            <a:schemeClr val="bg2">
              <a:alpha val="66968"/>
            </a:schemeClr>
          </a:solidFill>
        </p:spPr>
        <p:txBody>
          <a:bodyPr wrap="none" rtlCol="0">
            <a:spAutoFit/>
          </a:bodyPr>
          <a:lstStyle/>
          <a:p>
            <a:r>
              <a:rPr lang="de-DE" dirty="0"/>
              <a:t>Security &amp; Privacy</a:t>
            </a:r>
          </a:p>
        </p:txBody>
      </p:sp>
      <p:sp>
        <p:nvSpPr>
          <p:cNvPr id="21" name="Textfeld 20">
            <a:extLst>
              <a:ext uri="{FF2B5EF4-FFF2-40B4-BE49-F238E27FC236}">
                <a16:creationId xmlns:a16="http://schemas.microsoft.com/office/drawing/2014/main" id="{0EF05228-1B7C-2642-AFA0-C1EBF3769195}"/>
              </a:ext>
            </a:extLst>
          </p:cNvPr>
          <p:cNvSpPr txBox="1"/>
          <p:nvPr/>
        </p:nvSpPr>
        <p:spPr>
          <a:xfrm>
            <a:off x="9794220" y="2157564"/>
            <a:ext cx="1232773" cy="369332"/>
          </a:xfrm>
          <a:prstGeom prst="rect">
            <a:avLst/>
          </a:prstGeom>
          <a:solidFill>
            <a:schemeClr val="bg2">
              <a:alpha val="66968"/>
            </a:schemeClr>
          </a:solidFill>
        </p:spPr>
        <p:txBody>
          <a:bodyPr wrap="none" rtlCol="0">
            <a:spAutoFit/>
          </a:bodyPr>
          <a:lstStyle/>
          <a:p>
            <a:r>
              <a:rPr lang="de-DE" dirty="0"/>
              <a:t>Distributed</a:t>
            </a:r>
          </a:p>
        </p:txBody>
      </p:sp>
      <p:sp>
        <p:nvSpPr>
          <p:cNvPr id="22" name="Textfeld 21">
            <a:extLst>
              <a:ext uri="{FF2B5EF4-FFF2-40B4-BE49-F238E27FC236}">
                <a16:creationId xmlns:a16="http://schemas.microsoft.com/office/drawing/2014/main" id="{D0590100-DD9F-1B44-A1A0-B2C3A14F5F16}"/>
              </a:ext>
            </a:extLst>
          </p:cNvPr>
          <p:cNvSpPr txBox="1"/>
          <p:nvPr/>
        </p:nvSpPr>
        <p:spPr>
          <a:xfrm>
            <a:off x="9620332" y="4676467"/>
            <a:ext cx="1554849" cy="369332"/>
          </a:xfrm>
          <a:prstGeom prst="rect">
            <a:avLst/>
          </a:prstGeom>
          <a:solidFill>
            <a:schemeClr val="bg2">
              <a:alpha val="66968"/>
            </a:schemeClr>
          </a:solidFill>
        </p:spPr>
        <p:txBody>
          <a:bodyPr wrap="none" rtlCol="0">
            <a:spAutoFit/>
          </a:bodyPr>
          <a:lstStyle/>
          <a:p>
            <a:r>
              <a:rPr lang="de-DE" dirty="0" err="1"/>
              <a:t>Energy</a:t>
            </a:r>
            <a:r>
              <a:rPr lang="de-DE" dirty="0"/>
              <a:t> </a:t>
            </a:r>
            <a:r>
              <a:rPr lang="de-DE" dirty="0" err="1"/>
              <a:t>vectors</a:t>
            </a:r>
            <a:endParaRPr lang="de-DE" dirty="0"/>
          </a:p>
        </p:txBody>
      </p:sp>
      <p:sp>
        <p:nvSpPr>
          <p:cNvPr id="23" name="Textfeld 22">
            <a:extLst>
              <a:ext uri="{FF2B5EF4-FFF2-40B4-BE49-F238E27FC236}">
                <a16:creationId xmlns:a16="http://schemas.microsoft.com/office/drawing/2014/main" id="{412031C8-A209-C743-95BA-0BD98CC84E94}"/>
              </a:ext>
            </a:extLst>
          </p:cNvPr>
          <p:cNvSpPr txBox="1"/>
          <p:nvPr/>
        </p:nvSpPr>
        <p:spPr>
          <a:xfrm>
            <a:off x="6825851" y="3230023"/>
            <a:ext cx="3359999" cy="523220"/>
          </a:xfrm>
          <a:prstGeom prst="rect">
            <a:avLst/>
          </a:prstGeom>
          <a:gradFill flip="none" rotWithShape="1">
            <a:gsLst>
              <a:gs pos="0">
                <a:schemeClr val="accent4">
                  <a:lumMod val="5000"/>
                  <a:lumOff val="95000"/>
                  <a:alpha val="25263"/>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p:spPr>
        <p:txBody>
          <a:bodyPr wrap="square" rtlCol="0">
            <a:spAutoFit/>
          </a:bodyPr>
          <a:lstStyle/>
          <a:p>
            <a:pPr algn="ctr"/>
            <a:r>
              <a:rPr lang="de-DE" sz="2800" dirty="0"/>
              <a:t>Anti-</a:t>
            </a:r>
            <a:r>
              <a:rPr lang="de-DE" sz="2800" dirty="0" err="1"/>
              <a:t>Fragility</a:t>
            </a:r>
            <a:endParaRPr lang="de-DE" sz="2800" dirty="0"/>
          </a:p>
        </p:txBody>
      </p:sp>
    </p:spTree>
    <p:extLst>
      <p:ext uri="{BB962C8B-B14F-4D97-AF65-F5344CB8AC3E}">
        <p14:creationId xmlns:p14="http://schemas.microsoft.com/office/powerpoint/2010/main" val="253163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17" grpId="0" animBg="1"/>
      <p:bldP spid="18"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3D rendering of virus cells">
            <a:extLst>
              <a:ext uri="{FF2B5EF4-FFF2-40B4-BE49-F238E27FC236}">
                <a16:creationId xmlns:a16="http://schemas.microsoft.com/office/drawing/2014/main" id="{4629420C-1F51-40CA-B097-AD8ADD06CDF8}"/>
              </a:ext>
            </a:extLst>
          </p:cNvPr>
          <p:cNvPicPr>
            <a:picLocks noChangeAspect="1"/>
          </p:cNvPicPr>
          <p:nvPr/>
        </p:nvPicPr>
        <p:blipFill rotWithShape="1">
          <a:blip r:embed="rId2"/>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3D68485D-0E81-474E-8F5B-C9BF8D1CCC15}"/>
              </a:ext>
            </a:extLst>
          </p:cNvPr>
          <p:cNvSpPr>
            <a:spLocks noGrp="1"/>
          </p:cNvSpPr>
          <p:nvPr>
            <p:ph type="title" idx="4294967295"/>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Covid-19</a:t>
            </a:r>
          </a:p>
        </p:txBody>
      </p:sp>
    </p:spTree>
    <p:extLst>
      <p:ext uri="{BB962C8B-B14F-4D97-AF65-F5344CB8AC3E}">
        <p14:creationId xmlns:p14="http://schemas.microsoft.com/office/powerpoint/2010/main" val="28666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COVID</a:t>
            </a:r>
          </a:p>
        </p:txBody>
      </p:sp>
      <p:pic>
        <p:nvPicPr>
          <p:cNvPr id="23554" name="Picture 2" descr="Die Auswirkungen von Covid auf unsere Städte - Stadtmarketing Austria">
            <a:extLst>
              <a:ext uri="{FF2B5EF4-FFF2-40B4-BE49-F238E27FC236}">
                <a16:creationId xmlns:a16="http://schemas.microsoft.com/office/drawing/2014/main" id="{B6C51D72-58DE-244B-A676-313E674A38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6" r="4757" b="-3"/>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23556" name="Picture 4" descr="Gähnende Leere in Europas Städten | BR24">
            <a:extLst>
              <a:ext uri="{FF2B5EF4-FFF2-40B4-BE49-F238E27FC236}">
                <a16:creationId xmlns:a16="http://schemas.microsoft.com/office/drawing/2014/main" id="{8AE8228A-7BCC-DB43-B0C1-F43828B10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45" r="8854"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365039245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7BF2805-D4CA-9B47-87C2-6920F0527EE1}"/>
              </a:ext>
            </a:extLst>
          </p:cNvPr>
          <p:cNvSpPr>
            <a:spLocks noGrp="1"/>
          </p:cNvSpPr>
          <p:nvPr>
            <p:ph type="ftr" sz="quarter" idx="3"/>
          </p:nvPr>
        </p:nvSpPr>
        <p:spPr>
          <a:xfrm rot="5400000">
            <a:off x="-1828800" y="2002536"/>
            <a:ext cx="4114800" cy="365125"/>
          </a:xfrm>
        </p:spPr>
        <p:txBody>
          <a:bodyPr vert="horz" lIns="91440" tIns="45720" rIns="91440" bIns="45720" rtlCol="0" anchor="ctr">
            <a:normAutofit/>
          </a:bodyPr>
          <a:lstStyle/>
          <a:p>
            <a:pPr algn="l"/>
            <a:endParaRPr lang="en-US" sz="1100" kern="1200">
              <a:solidFill>
                <a:srgbClr val="FFFFFF"/>
              </a:solidFill>
              <a:latin typeface="+mn-lt"/>
              <a:ea typeface="+mn-ea"/>
              <a:cs typeface="+mn-cs"/>
            </a:endParaRPr>
          </a:p>
        </p:txBody>
      </p:sp>
      <p:pic>
        <p:nvPicPr>
          <p:cNvPr id="7" name="JT OFF CDP LIST (P_1.mp4">
            <a:hlinkClick r:id="" action="ppaction://media"/>
            <a:extLst>
              <a:ext uri="{FF2B5EF4-FFF2-40B4-BE49-F238E27FC236}">
                <a16:creationId xmlns:a16="http://schemas.microsoft.com/office/drawing/2014/main" id="{490CB7B4-142E-0A4D-B0EF-3B9DAA39DB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7" y="457200"/>
            <a:ext cx="10566405" cy="5943600"/>
          </a:xfrm>
          <a:prstGeom prst="rect">
            <a:avLst/>
          </a:prstGeom>
        </p:spPr>
      </p:pic>
      <p:sp>
        <p:nvSpPr>
          <p:cNvPr id="3" name="Slide Number Placeholder 2">
            <a:extLst>
              <a:ext uri="{FF2B5EF4-FFF2-40B4-BE49-F238E27FC236}">
                <a16:creationId xmlns:a16="http://schemas.microsoft.com/office/drawing/2014/main" id="{A35289E2-CB41-1644-BD90-1C35C2E02F15}"/>
              </a:ext>
            </a:extLst>
          </p:cNvPr>
          <p:cNvSpPr>
            <a:spLocks noGrp="1"/>
          </p:cNvSpPr>
          <p:nvPr>
            <p:ph type="sldNum" sz="quarter" idx="4"/>
          </p:nvPr>
        </p:nvSpPr>
        <p:spPr>
          <a:xfrm>
            <a:off x="11704320" y="6455664"/>
            <a:ext cx="448056" cy="365125"/>
          </a:xfrm>
        </p:spPr>
        <p:txBody>
          <a:bodyPr vert="horz" lIns="91440" tIns="45720" rIns="91440" bIns="45720" rtlCol="0" anchor="ctr">
            <a:normAutofit/>
          </a:bodyPr>
          <a:lstStyle/>
          <a:p>
            <a:pPr algn="r">
              <a:spcAft>
                <a:spcPts val="600"/>
              </a:spcAft>
            </a:pPr>
            <a:fld id="{F4669F32-90E1-ED4F-B6D9-07697D6A4E9E}" type="slidenum">
              <a:rPr lang="en-US" sz="1100">
                <a:solidFill>
                  <a:srgbClr val="FFFFFF"/>
                </a:solidFill>
              </a:rPr>
              <a:pPr algn="r">
                <a:spcAft>
                  <a:spcPts val="600"/>
                </a:spcAft>
              </a:pPr>
              <a:t>29</a:t>
            </a:fld>
            <a:endParaRPr lang="en-US" sz="1100">
              <a:solidFill>
                <a:srgbClr val="FFFFFF"/>
              </a:solidFill>
            </a:endParaRPr>
          </a:p>
        </p:txBody>
      </p:sp>
    </p:spTree>
    <p:extLst>
      <p:ext uri="{BB962C8B-B14F-4D97-AF65-F5344CB8AC3E}">
        <p14:creationId xmlns:p14="http://schemas.microsoft.com/office/powerpoint/2010/main" val="17182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6751180" y="895369"/>
            <a:ext cx="4724530" cy="2975876"/>
          </a:xfrm>
        </p:spPr>
        <p:txBody>
          <a:bodyPr vert="horz" lIns="91440" tIns="45720" rIns="91440" bIns="45720" rtlCol="0" anchor="b">
            <a:normAutofit/>
          </a:bodyPr>
          <a:lstStyle/>
          <a:p>
            <a:r>
              <a:rPr lang="en-US" sz="6000" kern="1200">
                <a:solidFill>
                  <a:schemeClr val="tx1"/>
                </a:solidFill>
                <a:latin typeface="+mj-lt"/>
                <a:ea typeface="+mj-ea"/>
                <a:cs typeface="+mj-cs"/>
              </a:rPr>
              <a:t>Smart and sustainable Cities</a:t>
            </a:r>
          </a:p>
        </p:txBody>
      </p:sp>
      <p:pic>
        <p:nvPicPr>
          <p:cNvPr id="10" name="Bild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 y="890115"/>
            <a:ext cx="5077769" cy="5077769"/>
          </a:xfrm>
          <a:prstGeom prst="rect">
            <a:avLst/>
          </a:prstGeom>
        </p:spPr>
      </p:pic>
      <p:cxnSp>
        <p:nvCxnSpPr>
          <p:cNvPr id="17" name="Straight Connector 16">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1564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34756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3573518-CC95-CE4B-9B36-88AF9F7469B8}"/>
              </a:ext>
            </a:extLst>
          </p:cNvPr>
          <p:cNvPicPr>
            <a:picLocks noGrp="1" noChangeAspect="1"/>
          </p:cNvPicPr>
          <p:nvPr>
            <p:ph idx="1"/>
          </p:nvPr>
        </p:nvPicPr>
        <p:blipFill>
          <a:blip r:embed="rId2" cstate="screen">
            <a:alphaModFix/>
            <a:extLst>
              <a:ext uri="{28A0092B-C50C-407E-A947-70E740481C1C}">
                <a14:useLocalDpi xmlns:a14="http://schemas.microsoft.com/office/drawing/2010/main"/>
              </a:ext>
            </a:extLst>
          </a:blip>
          <a:stretch>
            <a:fillRect/>
          </a:stretch>
        </p:blipFill>
        <p:spPr>
          <a:xfrm>
            <a:off x="3491602" y="1489237"/>
            <a:ext cx="6254100" cy="4032249"/>
          </a:xfrm>
        </p:spPr>
      </p:pic>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t="33288" b="26031"/>
          <a:stretch/>
        </p:blipFill>
        <p:spPr>
          <a:xfrm>
            <a:off x="7776635" y="7092"/>
            <a:ext cx="3945840" cy="1205320"/>
          </a:xfrm>
          <a:prstGeom prst="rect">
            <a:avLst/>
          </a:prstGeom>
          <a:effectLst/>
        </p:spPr>
      </p:pic>
      <p:sp>
        <p:nvSpPr>
          <p:cNvPr id="8" name="Rectangle 7"/>
          <p:cNvSpPr/>
          <p:nvPr/>
        </p:nvSpPr>
        <p:spPr>
          <a:xfrm>
            <a:off x="478367" y="1222331"/>
            <a:ext cx="11232000" cy="1821600"/>
          </a:xfrm>
          <a:prstGeom prst="rect">
            <a:avLst/>
          </a:prstGeom>
          <a:noFill/>
          <a:ln w="254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 name="Rectangle 2"/>
          <p:cNvSpPr/>
          <p:nvPr/>
        </p:nvSpPr>
        <p:spPr>
          <a:xfrm>
            <a:off x="9224109" y="5977215"/>
            <a:ext cx="2834281" cy="667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a:endParaRPr lang="en-GB" sz="1867" dirty="0">
              <a:solidFill>
                <a:schemeClr val="bg1"/>
              </a:solidFill>
              <a:latin typeface="Franklin Gothic Demi Cond" panose="020B0706030402020204" pitchFamily="34" charset="0"/>
            </a:endParaRPr>
          </a:p>
        </p:txBody>
      </p:sp>
      <p:sp>
        <p:nvSpPr>
          <p:cNvPr id="4" name="Title 3">
            <a:extLst>
              <a:ext uri="{FF2B5EF4-FFF2-40B4-BE49-F238E27FC236}">
                <a16:creationId xmlns:a16="http://schemas.microsoft.com/office/drawing/2014/main" id="{4A8BCC8F-A25C-B74B-8298-A5B31C86FCF3}"/>
              </a:ext>
            </a:extLst>
          </p:cNvPr>
          <p:cNvSpPr>
            <a:spLocks noGrp="1"/>
          </p:cNvSpPr>
          <p:nvPr>
            <p:ph type="title"/>
          </p:nvPr>
        </p:nvSpPr>
        <p:spPr>
          <a:xfrm>
            <a:off x="469525" y="49956"/>
            <a:ext cx="10515600" cy="1325563"/>
          </a:xfrm>
        </p:spPr>
        <p:txBody>
          <a:bodyPr/>
          <a:lstStyle/>
          <a:p>
            <a:r>
              <a:rPr lang="en-GB" dirty="0"/>
              <a:t>COVID DASHBOARD</a:t>
            </a:r>
          </a:p>
        </p:txBody>
      </p:sp>
      <p:sp>
        <p:nvSpPr>
          <p:cNvPr id="5" name="Slide Number Placeholder 4">
            <a:extLst>
              <a:ext uri="{FF2B5EF4-FFF2-40B4-BE49-F238E27FC236}">
                <a16:creationId xmlns:a16="http://schemas.microsoft.com/office/drawing/2014/main" id="{11546D66-1FDB-B242-BE47-E99AC28DD2F2}"/>
              </a:ext>
            </a:extLst>
          </p:cNvPr>
          <p:cNvSpPr>
            <a:spLocks noGrp="1"/>
          </p:cNvSpPr>
          <p:nvPr>
            <p:ph type="sldNum" sz="quarter" idx="12"/>
          </p:nvPr>
        </p:nvSpPr>
        <p:spPr/>
        <p:txBody>
          <a:bodyPr/>
          <a:lstStyle/>
          <a:p>
            <a:pPr>
              <a:defRPr/>
            </a:pPr>
            <a:fld id="{6DC00E11-1B0A-A541-ACEC-A8CD1341FED3}" type="slidenum">
              <a:rPr lang="fr-FR" smtClean="0"/>
              <a:pPr>
                <a:defRPr/>
              </a:pPr>
              <a:t>30</a:t>
            </a:fld>
            <a:endParaRPr lang="fr-FR"/>
          </a:p>
        </p:txBody>
      </p:sp>
      <p:sp>
        <p:nvSpPr>
          <p:cNvPr id="12" name="TextBox 11">
            <a:extLst>
              <a:ext uri="{FF2B5EF4-FFF2-40B4-BE49-F238E27FC236}">
                <a16:creationId xmlns:a16="http://schemas.microsoft.com/office/drawing/2014/main" id="{68BD3A70-C033-634B-86DF-0E3D383AA6F0}"/>
              </a:ext>
            </a:extLst>
          </p:cNvPr>
          <p:cNvSpPr txBox="1"/>
          <p:nvPr/>
        </p:nvSpPr>
        <p:spPr>
          <a:xfrm>
            <a:off x="469526" y="3187684"/>
            <a:ext cx="2439484" cy="420756"/>
          </a:xfrm>
          <a:prstGeom prst="rect">
            <a:avLst/>
          </a:prstGeom>
          <a:solidFill>
            <a:schemeClr val="accent1"/>
          </a:solidFill>
        </p:spPr>
        <p:txBody>
          <a:bodyPr wrap="square" rtlCol="0">
            <a:spAutoFit/>
          </a:bodyPr>
          <a:lstStyle/>
          <a:p>
            <a:pPr algn="r"/>
            <a:r>
              <a:rPr lang="en-GB" sz="1067" dirty="0">
                <a:solidFill>
                  <a:schemeClr val="bg1"/>
                </a:solidFill>
              </a:rPr>
              <a:t>API giving access to ready to use data from verticals</a:t>
            </a:r>
          </a:p>
        </p:txBody>
      </p:sp>
      <p:sp>
        <p:nvSpPr>
          <p:cNvPr id="13" name="Right Brace 12">
            <a:extLst>
              <a:ext uri="{FF2B5EF4-FFF2-40B4-BE49-F238E27FC236}">
                <a16:creationId xmlns:a16="http://schemas.microsoft.com/office/drawing/2014/main" id="{F8FAFA07-E8F6-2642-8500-C0073A1B3E4B}"/>
              </a:ext>
            </a:extLst>
          </p:cNvPr>
          <p:cNvSpPr/>
          <p:nvPr/>
        </p:nvSpPr>
        <p:spPr>
          <a:xfrm flipH="1">
            <a:off x="2957032" y="2446735"/>
            <a:ext cx="309731" cy="558319"/>
          </a:xfrm>
          <a:prstGeom prst="rightBrace">
            <a:avLst>
              <a:gd name="adj1" fmla="val 35294"/>
              <a:gd name="adj2" fmla="val 5065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sp>
        <p:nvSpPr>
          <p:cNvPr id="14" name="TextBox 13">
            <a:extLst>
              <a:ext uri="{FF2B5EF4-FFF2-40B4-BE49-F238E27FC236}">
                <a16:creationId xmlns:a16="http://schemas.microsoft.com/office/drawing/2014/main" id="{7F9BCC18-7E36-AE4F-8825-D9AB6973C2B9}"/>
              </a:ext>
            </a:extLst>
          </p:cNvPr>
          <p:cNvSpPr txBox="1"/>
          <p:nvPr/>
        </p:nvSpPr>
        <p:spPr>
          <a:xfrm>
            <a:off x="551147" y="2601563"/>
            <a:ext cx="2357864" cy="256545"/>
          </a:xfrm>
          <a:prstGeom prst="rect">
            <a:avLst/>
          </a:prstGeom>
          <a:noFill/>
        </p:spPr>
        <p:txBody>
          <a:bodyPr wrap="square" rtlCol="0">
            <a:spAutoFit/>
          </a:bodyPr>
          <a:lstStyle/>
          <a:p>
            <a:pPr algn="r"/>
            <a:r>
              <a:rPr lang="en-GB" sz="1067" dirty="0"/>
              <a:t>access the verticals APIs</a:t>
            </a:r>
          </a:p>
        </p:txBody>
      </p:sp>
      <p:sp>
        <p:nvSpPr>
          <p:cNvPr id="15" name="Right Brace 14">
            <a:extLst>
              <a:ext uri="{FF2B5EF4-FFF2-40B4-BE49-F238E27FC236}">
                <a16:creationId xmlns:a16="http://schemas.microsoft.com/office/drawing/2014/main" id="{0467D626-C20E-AC43-98F7-AB3A0094BBF2}"/>
              </a:ext>
            </a:extLst>
          </p:cNvPr>
          <p:cNvSpPr/>
          <p:nvPr/>
        </p:nvSpPr>
        <p:spPr>
          <a:xfrm flipH="1">
            <a:off x="2957032" y="3079330"/>
            <a:ext cx="309731" cy="2565735"/>
          </a:xfrm>
          <a:prstGeom prst="rightBrace">
            <a:avLst>
              <a:gd name="adj1" fmla="val 54167"/>
              <a:gd name="adj2" fmla="val 5065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sp>
        <p:nvSpPr>
          <p:cNvPr id="16" name="Right Brace 15">
            <a:extLst>
              <a:ext uri="{FF2B5EF4-FFF2-40B4-BE49-F238E27FC236}">
                <a16:creationId xmlns:a16="http://schemas.microsoft.com/office/drawing/2014/main" id="{023F45FA-E98E-924F-ACD6-6EEA8F1316A1}"/>
              </a:ext>
            </a:extLst>
          </p:cNvPr>
          <p:cNvSpPr/>
          <p:nvPr/>
        </p:nvSpPr>
        <p:spPr>
          <a:xfrm flipH="1">
            <a:off x="2957032" y="1259446"/>
            <a:ext cx="309731" cy="1187289"/>
          </a:xfrm>
          <a:prstGeom prst="rightBrace">
            <a:avLst>
              <a:gd name="adj1" fmla="val 37990"/>
              <a:gd name="adj2" fmla="val 5065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sp>
        <p:nvSpPr>
          <p:cNvPr id="17" name="TextBox 16">
            <a:extLst>
              <a:ext uri="{FF2B5EF4-FFF2-40B4-BE49-F238E27FC236}">
                <a16:creationId xmlns:a16="http://schemas.microsoft.com/office/drawing/2014/main" id="{D60E38C0-5C59-3E44-BA2C-B5CB40EE5F9E}"/>
              </a:ext>
            </a:extLst>
          </p:cNvPr>
          <p:cNvSpPr txBox="1"/>
          <p:nvPr/>
        </p:nvSpPr>
        <p:spPr>
          <a:xfrm>
            <a:off x="551148" y="1703262"/>
            <a:ext cx="2359464" cy="256545"/>
          </a:xfrm>
          <a:prstGeom prst="rect">
            <a:avLst/>
          </a:prstGeom>
          <a:noFill/>
        </p:spPr>
        <p:txBody>
          <a:bodyPr wrap="square" rtlCol="0">
            <a:spAutoFit/>
          </a:bodyPr>
          <a:lstStyle/>
          <a:p>
            <a:pPr algn="r"/>
            <a:r>
              <a:rPr lang="en-GB" sz="1067" dirty="0"/>
              <a:t>cross domain dashboard</a:t>
            </a:r>
          </a:p>
        </p:txBody>
      </p:sp>
      <p:sp>
        <p:nvSpPr>
          <p:cNvPr id="2" name="TextBox 1"/>
          <p:cNvSpPr txBox="1"/>
          <p:nvPr/>
        </p:nvSpPr>
        <p:spPr>
          <a:xfrm>
            <a:off x="7623056" y="2035563"/>
            <a:ext cx="1425262" cy="297454"/>
          </a:xfrm>
          <a:prstGeom prst="rect">
            <a:avLst/>
          </a:prstGeom>
          <a:noFill/>
        </p:spPr>
        <p:txBody>
          <a:bodyPr wrap="none" rtlCol="0">
            <a:spAutoFit/>
          </a:bodyPr>
          <a:lstStyle/>
          <a:p>
            <a:r>
              <a:rPr lang="en-GB" sz="1333" dirty="0"/>
              <a:t>Web technologies</a:t>
            </a:r>
          </a:p>
        </p:txBody>
      </p:sp>
      <p:sp>
        <p:nvSpPr>
          <p:cNvPr id="22" name="TextBox 21"/>
          <p:cNvSpPr txBox="1"/>
          <p:nvPr/>
        </p:nvSpPr>
        <p:spPr>
          <a:xfrm>
            <a:off x="469526" y="850553"/>
            <a:ext cx="3361268" cy="373495"/>
          </a:xfrm>
          <a:prstGeom prst="rect">
            <a:avLst/>
          </a:prstGeom>
          <a:solidFill>
            <a:schemeClr val="accent3">
              <a:lumMod val="75000"/>
            </a:schemeClr>
          </a:solidFill>
          <a:ln>
            <a:solidFill>
              <a:schemeClr val="accent3">
                <a:lumMod val="75000"/>
              </a:schemeClr>
            </a:solidFill>
          </a:ln>
        </p:spPr>
        <p:txBody>
          <a:bodyPr wrap="none" lIns="96000" tIns="0" rIns="96000" bIns="96000" rtlCol="0" anchor="ctr" anchorCtr="0">
            <a:noAutofit/>
          </a:bodyPr>
          <a:lstStyle/>
          <a:p>
            <a:r>
              <a:rPr lang="en-GB" sz="1600" dirty="0">
                <a:solidFill>
                  <a:schemeClr val="bg1"/>
                </a:solidFill>
              </a:rPr>
              <a:t>Cross-Functional</a:t>
            </a:r>
            <a:r>
              <a:rPr lang="en-GB" sz="2400" dirty="0">
                <a:solidFill>
                  <a:schemeClr val="bg1"/>
                </a:solidFill>
              </a:rPr>
              <a:t> </a:t>
            </a:r>
            <a:r>
              <a:rPr lang="en-GB" sz="1600" dirty="0">
                <a:solidFill>
                  <a:schemeClr val="bg1"/>
                </a:solidFill>
              </a:rPr>
              <a:t>Dashboard</a:t>
            </a:r>
            <a:endParaRPr lang="en-GB" sz="2400" dirty="0">
              <a:solidFill>
                <a:schemeClr val="bg1"/>
              </a:solidFill>
            </a:endParaRPr>
          </a:p>
        </p:txBody>
      </p:sp>
      <p:pic>
        <p:nvPicPr>
          <p:cNvPr id="23" name="Picture 22">
            <a:extLst>
              <a:ext uri="{FF2B5EF4-FFF2-40B4-BE49-F238E27FC236}">
                <a16:creationId xmlns:a16="http://schemas.microsoft.com/office/drawing/2014/main" id="{4840DA1F-A79B-AF4E-9746-824412D952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7398" y="6100814"/>
            <a:ext cx="901805" cy="403983"/>
          </a:xfrm>
          <a:prstGeom prst="rect">
            <a:avLst/>
          </a:prstGeom>
        </p:spPr>
      </p:pic>
      <p:pic>
        <p:nvPicPr>
          <p:cNvPr id="24" name="Picture 23">
            <a:extLst>
              <a:ext uri="{FF2B5EF4-FFF2-40B4-BE49-F238E27FC236}">
                <a16:creationId xmlns:a16="http://schemas.microsoft.com/office/drawing/2014/main" id="{45F438FE-C9EE-D141-85A1-29F424881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6661" y="6050088"/>
            <a:ext cx="545339" cy="522617"/>
          </a:xfrm>
          <a:prstGeom prst="rect">
            <a:avLst/>
          </a:prstGeom>
        </p:spPr>
      </p:pic>
      <p:pic>
        <p:nvPicPr>
          <p:cNvPr id="26" name="Picture 25">
            <a:extLst>
              <a:ext uri="{FF2B5EF4-FFF2-40B4-BE49-F238E27FC236}">
                <a16:creationId xmlns:a16="http://schemas.microsoft.com/office/drawing/2014/main" id="{C7F6C2DD-20DC-D24C-8F08-8968742CD8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0933" y="6215588"/>
            <a:ext cx="889449" cy="286169"/>
          </a:xfrm>
          <a:prstGeom prst="rect">
            <a:avLst/>
          </a:prstGeom>
        </p:spPr>
      </p:pic>
      <p:sp>
        <p:nvSpPr>
          <p:cNvPr id="27" name="TextBox 26"/>
          <p:cNvSpPr txBox="1"/>
          <p:nvPr/>
        </p:nvSpPr>
        <p:spPr>
          <a:xfrm>
            <a:off x="3838681" y="5702679"/>
            <a:ext cx="1159728" cy="261150"/>
          </a:xfrm>
          <a:prstGeom prst="rect">
            <a:avLst/>
          </a:prstGeom>
          <a:noFill/>
        </p:spPr>
        <p:txBody>
          <a:bodyPr wrap="none" lIns="48000" tIns="48000" rIns="48000" bIns="48000" rtlCol="0">
            <a:spAutoFit/>
          </a:bodyPr>
          <a:lstStyle/>
          <a:p>
            <a:pPr algn="ctr"/>
            <a:r>
              <a:rPr lang="en-GB" sz="1067" dirty="0"/>
              <a:t>Large-Scale Testing</a:t>
            </a:r>
          </a:p>
        </p:txBody>
      </p:sp>
      <p:sp>
        <p:nvSpPr>
          <p:cNvPr id="28" name="TextBox 27"/>
          <p:cNvSpPr txBox="1"/>
          <p:nvPr/>
        </p:nvSpPr>
        <p:spPr>
          <a:xfrm>
            <a:off x="5569592" y="5702679"/>
            <a:ext cx="1031488" cy="261150"/>
          </a:xfrm>
          <a:prstGeom prst="rect">
            <a:avLst/>
          </a:prstGeom>
          <a:noFill/>
        </p:spPr>
        <p:txBody>
          <a:bodyPr wrap="none" lIns="48000" tIns="48000" rIns="48000" bIns="48000" rtlCol="0">
            <a:spAutoFit/>
          </a:bodyPr>
          <a:lstStyle/>
          <a:p>
            <a:pPr algn="ctr"/>
            <a:r>
              <a:rPr lang="en-GB" sz="1067" dirty="0" err="1"/>
              <a:t>Epidemio</a:t>
            </a:r>
            <a:r>
              <a:rPr lang="en-GB" sz="1067" dirty="0"/>
              <a:t>-Health</a:t>
            </a:r>
          </a:p>
        </p:txBody>
      </p:sp>
      <p:sp>
        <p:nvSpPr>
          <p:cNvPr id="29" name="TextBox 28"/>
          <p:cNvSpPr txBox="1"/>
          <p:nvPr/>
        </p:nvSpPr>
        <p:spPr>
          <a:xfrm>
            <a:off x="7115350" y="5702679"/>
            <a:ext cx="1243909" cy="261150"/>
          </a:xfrm>
          <a:prstGeom prst="rect">
            <a:avLst/>
          </a:prstGeom>
          <a:noFill/>
        </p:spPr>
        <p:txBody>
          <a:bodyPr wrap="square" lIns="48000" tIns="48000" rIns="48000" bIns="48000" rtlCol="0">
            <a:spAutoFit/>
          </a:bodyPr>
          <a:lstStyle/>
          <a:p>
            <a:pPr algn="ctr"/>
            <a:r>
              <a:rPr lang="en-GB" sz="1067" dirty="0"/>
              <a:t>Socio-Economics</a:t>
            </a:r>
          </a:p>
        </p:txBody>
      </p:sp>
      <p:sp>
        <p:nvSpPr>
          <p:cNvPr id="30" name="TextBox 29"/>
          <p:cNvSpPr txBox="1"/>
          <p:nvPr/>
        </p:nvSpPr>
        <p:spPr>
          <a:xfrm>
            <a:off x="8459859" y="5702679"/>
            <a:ext cx="1860259" cy="261150"/>
          </a:xfrm>
          <a:prstGeom prst="rect">
            <a:avLst/>
          </a:prstGeom>
          <a:noFill/>
        </p:spPr>
        <p:txBody>
          <a:bodyPr wrap="square" lIns="48000" tIns="48000" rIns="48000" bIns="48000" rtlCol="0">
            <a:spAutoFit/>
          </a:bodyPr>
          <a:lstStyle/>
          <a:p>
            <a:pPr algn="ctr"/>
            <a:r>
              <a:rPr lang="en-GB" sz="1067" dirty="0"/>
              <a:t>Logistics / Essential Services</a:t>
            </a:r>
          </a:p>
        </p:txBody>
      </p:sp>
      <p:sp>
        <p:nvSpPr>
          <p:cNvPr id="31" name="Rounded Rectangle 30"/>
          <p:cNvSpPr/>
          <p:nvPr/>
        </p:nvSpPr>
        <p:spPr>
          <a:xfrm>
            <a:off x="4050304" y="3190922"/>
            <a:ext cx="760077" cy="431013"/>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2" name="Rounded Rectangle 31"/>
          <p:cNvSpPr/>
          <p:nvPr/>
        </p:nvSpPr>
        <p:spPr>
          <a:xfrm>
            <a:off x="5703519" y="3190922"/>
            <a:ext cx="760077" cy="431013"/>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3" name="Rounded Rectangle 32"/>
          <p:cNvSpPr/>
          <p:nvPr/>
        </p:nvSpPr>
        <p:spPr>
          <a:xfrm>
            <a:off x="7356734" y="3200414"/>
            <a:ext cx="760077" cy="431013"/>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4" name="Rounded Rectangle 33"/>
          <p:cNvSpPr/>
          <p:nvPr/>
        </p:nvSpPr>
        <p:spPr>
          <a:xfrm>
            <a:off x="9009950" y="3200414"/>
            <a:ext cx="760077" cy="431013"/>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5" name="Rounded Rectangle 34"/>
          <p:cNvSpPr/>
          <p:nvPr/>
        </p:nvSpPr>
        <p:spPr>
          <a:xfrm>
            <a:off x="6755312" y="2558847"/>
            <a:ext cx="437797" cy="423419"/>
          </a:xfrm>
          <a:prstGeom prst="roundRect">
            <a:avLst>
              <a:gd name="adj" fmla="val 0"/>
            </a:avLst>
          </a:prstGeom>
          <a:noFill/>
          <a:ln w="2540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40" name="Straight Connector 39"/>
          <p:cNvCxnSpPr>
            <a:stCxn id="12" idx="3"/>
            <a:endCxn id="31" idx="1"/>
          </p:cNvCxnSpPr>
          <p:nvPr/>
        </p:nvCxnSpPr>
        <p:spPr>
          <a:xfrm>
            <a:off x="2909010" y="3398062"/>
            <a:ext cx="1141294" cy="8367"/>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43878" y="6220614"/>
            <a:ext cx="1113428" cy="208097"/>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19209" y="6098421"/>
            <a:ext cx="506092" cy="453535"/>
          </a:xfrm>
          <a:prstGeom prst="rect">
            <a:avLst/>
          </a:prstGeom>
        </p:spPr>
      </p:pic>
      <p:pic>
        <p:nvPicPr>
          <p:cNvPr id="41" name="Picture 40"/>
          <p:cNvPicPr>
            <a:picLocks noChangeAspect="1"/>
          </p:cNvPicPr>
          <p:nvPr/>
        </p:nvPicPr>
        <p:blipFill rotWithShape="1">
          <a:blip r:embed="rId9" cstate="screen">
            <a:extLst>
              <a:ext uri="{28A0092B-C50C-407E-A947-70E740481C1C}">
                <a14:useLocalDpi xmlns:a14="http://schemas.microsoft.com/office/drawing/2010/main"/>
              </a:ext>
            </a:extLst>
          </a:blip>
          <a:srcRect l="4883"/>
          <a:stretch/>
        </p:blipFill>
        <p:spPr>
          <a:xfrm>
            <a:off x="8778595" y="6217189"/>
            <a:ext cx="645735" cy="270115"/>
          </a:xfrm>
          <a:prstGeom prst="rect">
            <a:avLst/>
          </a:prstGeom>
        </p:spPr>
      </p:pic>
      <p:sp>
        <p:nvSpPr>
          <p:cNvPr id="42" name="Rounded Rectangle 41"/>
          <p:cNvSpPr/>
          <p:nvPr/>
        </p:nvSpPr>
        <p:spPr>
          <a:xfrm>
            <a:off x="478368" y="5079581"/>
            <a:ext cx="2430641" cy="588403"/>
          </a:xfrm>
          <a:prstGeom prst="roundRect">
            <a:avLst>
              <a:gd name="adj" fmla="val 0"/>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067" dirty="0">
                <a:solidFill>
                  <a:schemeClr val="accent1">
                    <a:lumMod val="50000"/>
                  </a:schemeClr>
                </a:solidFill>
              </a:rPr>
              <a:t>Open to new partners to add other verticals </a:t>
            </a:r>
            <a:r>
              <a:rPr lang="en-GB" sz="1067">
                <a:solidFill>
                  <a:schemeClr val="accent1">
                    <a:lumMod val="50000"/>
                  </a:schemeClr>
                </a:solidFill>
              </a:rPr>
              <a:t>or to </a:t>
            </a:r>
            <a:r>
              <a:rPr lang="en-GB" sz="1067" dirty="0">
                <a:solidFill>
                  <a:schemeClr val="accent1">
                    <a:lumMod val="50000"/>
                  </a:schemeClr>
                </a:solidFill>
              </a:rPr>
              <a:t>enrich existing ones </a:t>
            </a:r>
          </a:p>
        </p:txBody>
      </p:sp>
      <p:pic>
        <p:nvPicPr>
          <p:cNvPr id="43" name="Picture 42"/>
          <p:cNvPicPr>
            <a:picLocks noChangeAspect="1"/>
          </p:cNvPicPr>
          <p:nvPr/>
        </p:nvPicPr>
        <p:blipFill rotWithShape="1">
          <a:blip r:embed="rId10" cstate="screen">
            <a:extLst>
              <a:ext uri="{28A0092B-C50C-407E-A947-70E740481C1C}">
                <a14:useLocalDpi xmlns:a14="http://schemas.microsoft.com/office/drawing/2010/main"/>
              </a:ext>
            </a:extLst>
          </a:blip>
          <a:srcRect t="23115" b="23115"/>
          <a:stretch/>
        </p:blipFill>
        <p:spPr>
          <a:xfrm>
            <a:off x="10320117" y="4579112"/>
            <a:ext cx="1405716" cy="423277"/>
          </a:xfrm>
          <a:prstGeom prst="rect">
            <a:avLst/>
          </a:prstGeom>
        </p:spPr>
      </p:pic>
      <p:cxnSp>
        <p:nvCxnSpPr>
          <p:cNvPr id="45" name="Elbow Connector 44"/>
          <p:cNvCxnSpPr>
            <a:stCxn id="47" idx="2"/>
            <a:endCxn id="30" idx="3"/>
          </p:cNvCxnSpPr>
          <p:nvPr/>
        </p:nvCxnSpPr>
        <p:spPr>
          <a:xfrm rot="5400000">
            <a:off x="10408519" y="5224895"/>
            <a:ext cx="519959" cy="696759"/>
          </a:xfrm>
          <a:prstGeom prst="bentConnector2">
            <a:avLst/>
          </a:prstGeom>
          <a:ln w="25400">
            <a:solidFill>
              <a:schemeClr val="accent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0320118" y="5015841"/>
            <a:ext cx="1393517" cy="297454"/>
          </a:xfrm>
          <a:prstGeom prst="rect">
            <a:avLst/>
          </a:prstGeom>
          <a:noFill/>
        </p:spPr>
        <p:txBody>
          <a:bodyPr wrap="square" rtlCol="0">
            <a:spAutoFit/>
          </a:bodyPr>
          <a:lstStyle/>
          <a:p>
            <a:pPr algn="ctr"/>
            <a:r>
              <a:rPr lang="en-GB" sz="1333" dirty="0" err="1">
                <a:solidFill>
                  <a:schemeClr val="accent1">
                    <a:lumMod val="50000"/>
                  </a:schemeClr>
                </a:solidFill>
              </a:rPr>
              <a:t>Covid</a:t>
            </a:r>
            <a:r>
              <a:rPr lang="en-GB" sz="1333" dirty="0">
                <a:solidFill>
                  <a:schemeClr val="accent1">
                    <a:lumMod val="50000"/>
                  </a:schemeClr>
                </a:solidFill>
              </a:rPr>
              <a:t> projects</a:t>
            </a:r>
          </a:p>
        </p:txBody>
      </p:sp>
      <p:sp>
        <p:nvSpPr>
          <p:cNvPr id="6" name="Rectangle 5">
            <a:extLst>
              <a:ext uri="{FF2B5EF4-FFF2-40B4-BE49-F238E27FC236}">
                <a16:creationId xmlns:a16="http://schemas.microsoft.com/office/drawing/2014/main" id="{43A4175C-1BD6-124E-8D15-BF6DA2AC32AD}"/>
              </a:ext>
            </a:extLst>
          </p:cNvPr>
          <p:cNvSpPr/>
          <p:nvPr/>
        </p:nvSpPr>
        <p:spPr>
          <a:xfrm>
            <a:off x="3895031" y="3079747"/>
            <a:ext cx="1070624" cy="2565317"/>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0" name="Rectangle 9">
            <a:extLst>
              <a:ext uri="{FF2B5EF4-FFF2-40B4-BE49-F238E27FC236}">
                <a16:creationId xmlns:a16="http://schemas.microsoft.com/office/drawing/2014/main" id="{94BE54FF-E206-4D45-AC5F-6B42945D0473}"/>
              </a:ext>
            </a:extLst>
          </p:cNvPr>
          <p:cNvSpPr/>
          <p:nvPr/>
        </p:nvSpPr>
        <p:spPr>
          <a:xfrm>
            <a:off x="3895031" y="2446735"/>
            <a:ext cx="6030269" cy="560468"/>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1" name="Rectangle 10">
            <a:extLst>
              <a:ext uri="{FF2B5EF4-FFF2-40B4-BE49-F238E27FC236}">
                <a16:creationId xmlns:a16="http://schemas.microsoft.com/office/drawing/2014/main" id="{9C8B9FDF-4A3E-794B-9AE9-0C89B083DF1F}"/>
              </a:ext>
            </a:extLst>
          </p:cNvPr>
          <p:cNvSpPr/>
          <p:nvPr/>
        </p:nvSpPr>
        <p:spPr>
          <a:xfrm>
            <a:off x="3895031" y="1259446"/>
            <a:ext cx="6030269" cy="1187289"/>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8" name="Rectangle 17">
            <a:extLst>
              <a:ext uri="{FF2B5EF4-FFF2-40B4-BE49-F238E27FC236}">
                <a16:creationId xmlns:a16="http://schemas.microsoft.com/office/drawing/2014/main" id="{DB145149-8141-5D4D-9ECF-0A7DC2B45671}"/>
              </a:ext>
            </a:extLst>
          </p:cNvPr>
          <p:cNvSpPr/>
          <p:nvPr/>
        </p:nvSpPr>
        <p:spPr>
          <a:xfrm>
            <a:off x="5548245" y="3079747"/>
            <a:ext cx="1070624" cy="2565317"/>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9" name="Rectangle 18">
            <a:extLst>
              <a:ext uri="{FF2B5EF4-FFF2-40B4-BE49-F238E27FC236}">
                <a16:creationId xmlns:a16="http://schemas.microsoft.com/office/drawing/2014/main" id="{DBB63B14-0B25-E049-825C-632C99CB908D}"/>
              </a:ext>
            </a:extLst>
          </p:cNvPr>
          <p:cNvSpPr/>
          <p:nvPr/>
        </p:nvSpPr>
        <p:spPr>
          <a:xfrm>
            <a:off x="7201460" y="3079747"/>
            <a:ext cx="1070624" cy="2565317"/>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0" name="Rectangle 19">
            <a:extLst>
              <a:ext uri="{FF2B5EF4-FFF2-40B4-BE49-F238E27FC236}">
                <a16:creationId xmlns:a16="http://schemas.microsoft.com/office/drawing/2014/main" id="{600A1E27-766C-2545-B0E4-9A5A659AD034}"/>
              </a:ext>
            </a:extLst>
          </p:cNvPr>
          <p:cNvSpPr/>
          <p:nvPr/>
        </p:nvSpPr>
        <p:spPr>
          <a:xfrm>
            <a:off x="8854676" y="3079747"/>
            <a:ext cx="1070624" cy="2565317"/>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6" name="TextBox 35"/>
          <p:cNvSpPr txBox="1"/>
          <p:nvPr/>
        </p:nvSpPr>
        <p:spPr>
          <a:xfrm>
            <a:off x="7758931" y="2546433"/>
            <a:ext cx="2155948" cy="420756"/>
          </a:xfrm>
          <a:prstGeom prst="rect">
            <a:avLst/>
          </a:prstGeom>
          <a:solidFill>
            <a:schemeClr val="accent1">
              <a:lumMod val="60000"/>
              <a:lumOff val="40000"/>
            </a:schemeClr>
          </a:solidFill>
        </p:spPr>
        <p:txBody>
          <a:bodyPr wrap="square" rtlCol="0">
            <a:spAutoFit/>
          </a:bodyPr>
          <a:lstStyle/>
          <a:p>
            <a:r>
              <a:rPr lang="en-GB" sz="1067" dirty="0"/>
              <a:t>Data exposed via the global dashboard</a:t>
            </a:r>
          </a:p>
        </p:txBody>
      </p:sp>
      <p:cxnSp>
        <p:nvCxnSpPr>
          <p:cNvPr id="38" name="Straight Connector 37"/>
          <p:cNvCxnSpPr>
            <a:stCxn id="36" idx="1"/>
            <a:endCxn id="35" idx="3"/>
          </p:cNvCxnSpPr>
          <p:nvPr/>
        </p:nvCxnSpPr>
        <p:spPr>
          <a:xfrm flipH="1">
            <a:off x="7193109" y="2756811"/>
            <a:ext cx="565822" cy="13746"/>
          </a:xfrm>
          <a:prstGeom prst="line">
            <a:avLst/>
          </a:prstGeom>
          <a:ln w="25400">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6834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553917" y="3158725"/>
            <a:ext cx="2784000"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GB" sz="2133" dirty="0" err="1"/>
              <a:t>Visu</a:t>
            </a:r>
            <a:r>
              <a:rPr lang="en-GB" sz="2133" dirty="0"/>
              <a:t>. applications</a:t>
            </a:r>
          </a:p>
        </p:txBody>
      </p:sp>
      <p:sp>
        <p:nvSpPr>
          <p:cNvPr id="18" name="Rounded Rectangle 17"/>
          <p:cNvSpPr/>
          <p:nvPr/>
        </p:nvSpPr>
        <p:spPr>
          <a:xfrm>
            <a:off x="1547276" y="4127208"/>
            <a:ext cx="8787568"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t>Software layers</a:t>
            </a:r>
          </a:p>
        </p:txBody>
      </p:sp>
      <p:pic>
        <p:nvPicPr>
          <p:cNvPr id="9" name="Picture 8"/>
          <p:cNvPicPr>
            <a:picLocks noChangeAspect="1"/>
          </p:cNvPicPr>
          <p:nvPr/>
        </p:nvPicPr>
        <p:blipFill>
          <a:blip r:embed="rId2"/>
          <a:stretch>
            <a:fillRect/>
          </a:stretch>
        </p:blipFill>
        <p:spPr>
          <a:xfrm>
            <a:off x="1624112" y="4191100"/>
            <a:ext cx="768000" cy="690229"/>
          </a:xfrm>
          <a:prstGeom prst="rect">
            <a:avLst/>
          </a:prstGeom>
        </p:spPr>
      </p:pic>
      <p:sp>
        <p:nvSpPr>
          <p:cNvPr id="4" name="Title 3">
            <a:extLst>
              <a:ext uri="{FF2B5EF4-FFF2-40B4-BE49-F238E27FC236}">
                <a16:creationId xmlns:a16="http://schemas.microsoft.com/office/drawing/2014/main" id="{4A8BCC8F-A25C-B74B-8298-A5B31C86FCF3}"/>
              </a:ext>
            </a:extLst>
          </p:cNvPr>
          <p:cNvSpPr>
            <a:spLocks noGrp="1"/>
          </p:cNvSpPr>
          <p:nvPr>
            <p:ph type="title"/>
          </p:nvPr>
        </p:nvSpPr>
        <p:spPr/>
        <p:txBody>
          <a:bodyPr/>
          <a:lstStyle/>
          <a:p>
            <a:r>
              <a:rPr lang="en-GB" dirty="0"/>
              <a:t>Behind the scene: The digital twin SW stack</a:t>
            </a:r>
          </a:p>
        </p:txBody>
      </p:sp>
      <p:sp>
        <p:nvSpPr>
          <p:cNvPr id="5" name="Text Placeholder 4"/>
          <p:cNvSpPr>
            <a:spLocks noGrp="1"/>
          </p:cNvSpPr>
          <p:nvPr>
            <p:ph type="body" idx="28"/>
          </p:nvPr>
        </p:nvSpPr>
        <p:spPr/>
        <p:txBody>
          <a:bodyPr>
            <a:normAutofit fontScale="92500" lnSpcReduction="20000"/>
          </a:bodyPr>
          <a:lstStyle/>
          <a:p>
            <a:r>
              <a:rPr lang="en-GB" dirty="0"/>
              <a:t> </a:t>
            </a:r>
          </a:p>
        </p:txBody>
      </p:sp>
      <p:sp>
        <p:nvSpPr>
          <p:cNvPr id="2" name="Rounded Rectangle 1"/>
          <p:cNvSpPr/>
          <p:nvPr/>
        </p:nvSpPr>
        <p:spPr>
          <a:xfrm>
            <a:off x="1547276" y="5095691"/>
            <a:ext cx="8787568" cy="816000"/>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solidFill>
                  <a:schemeClr val="tx1"/>
                </a:solidFill>
              </a:rPr>
              <a:t>Powerful cluster of dedicated servers</a:t>
            </a:r>
          </a:p>
        </p:txBody>
      </p:sp>
      <p:sp>
        <p:nvSpPr>
          <p:cNvPr id="11" name="Rounded Rectangle 10"/>
          <p:cNvSpPr/>
          <p:nvPr/>
        </p:nvSpPr>
        <p:spPr>
          <a:xfrm>
            <a:off x="1547275" y="1221763"/>
            <a:ext cx="8787568" cy="816000"/>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solidFill>
                  <a:schemeClr val="tx1"/>
                </a:solidFill>
              </a:rPr>
              <a:t>Visualisation wall + Interactive devices</a:t>
            </a:r>
          </a:p>
        </p:txBody>
      </p:sp>
      <p:sp>
        <p:nvSpPr>
          <p:cNvPr id="14" name="Rounded Rectangle 13"/>
          <p:cNvSpPr/>
          <p:nvPr/>
        </p:nvSpPr>
        <p:spPr>
          <a:xfrm>
            <a:off x="1547276" y="2190244"/>
            <a:ext cx="8787568"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t>LIST DEBORAH middleware</a:t>
            </a:r>
          </a:p>
        </p:txBody>
      </p:sp>
      <p:sp>
        <p:nvSpPr>
          <p:cNvPr id="16" name="Rounded Rectangle 15"/>
          <p:cNvSpPr/>
          <p:nvPr/>
        </p:nvSpPr>
        <p:spPr>
          <a:xfrm>
            <a:off x="4549059" y="3158725"/>
            <a:ext cx="2784000"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GB" sz="2133" dirty="0" err="1"/>
              <a:t>Visu</a:t>
            </a:r>
            <a:r>
              <a:rPr lang="en-GB" sz="2133" dirty="0"/>
              <a:t>. applications</a:t>
            </a:r>
          </a:p>
        </p:txBody>
      </p:sp>
      <p:sp>
        <p:nvSpPr>
          <p:cNvPr id="17" name="Rounded Rectangle 16"/>
          <p:cNvSpPr/>
          <p:nvPr/>
        </p:nvSpPr>
        <p:spPr>
          <a:xfrm>
            <a:off x="7549072" y="3158725"/>
            <a:ext cx="2784000"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t>…</a:t>
            </a:r>
          </a:p>
        </p:txBody>
      </p:sp>
      <p:sp>
        <p:nvSpPr>
          <p:cNvPr id="13" name="Rounded Rectangle 12"/>
          <p:cNvSpPr/>
          <p:nvPr/>
        </p:nvSpPr>
        <p:spPr>
          <a:xfrm rot="16200000">
            <a:off x="-1420203" y="3119887"/>
            <a:ext cx="4690377" cy="893231"/>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6000" tIns="48000" rIns="96000" bIns="48000" rtlCol="0" anchor="ctr"/>
          <a:lstStyle/>
          <a:p>
            <a:r>
              <a:rPr lang="en-GB" sz="2133" dirty="0"/>
              <a:t>Team of skilled Researchers &amp; Engineers</a:t>
            </a:r>
          </a:p>
        </p:txBody>
      </p:sp>
      <p:sp>
        <p:nvSpPr>
          <p:cNvPr id="3" name="TextBox 2"/>
          <p:cNvSpPr txBox="1"/>
          <p:nvPr/>
        </p:nvSpPr>
        <p:spPr>
          <a:xfrm>
            <a:off x="8370442" y="3499159"/>
            <a:ext cx="1141260" cy="379656"/>
          </a:xfrm>
          <a:prstGeom prst="rect">
            <a:avLst/>
          </a:prstGeom>
          <a:solidFill>
            <a:schemeClr val="bg1"/>
          </a:solidFill>
        </p:spPr>
        <p:txBody>
          <a:bodyPr wrap="square" rtlCol="0">
            <a:spAutoFit/>
          </a:bodyPr>
          <a:lstStyle/>
          <a:p>
            <a:pPr algn="ctr"/>
            <a:r>
              <a:rPr lang="en-GB" sz="1867" dirty="0"/>
              <a:t>Partners</a:t>
            </a:r>
          </a:p>
        </p:txBody>
      </p:sp>
      <p:pic>
        <p:nvPicPr>
          <p:cNvPr id="20" name="Picture 19"/>
          <p:cNvPicPr>
            <a:picLocks noChangeAspect="1"/>
          </p:cNvPicPr>
          <p:nvPr/>
        </p:nvPicPr>
        <p:blipFill>
          <a:blip r:embed="rId3"/>
          <a:stretch>
            <a:fillRect/>
          </a:stretch>
        </p:blipFill>
        <p:spPr>
          <a:xfrm>
            <a:off x="563755" y="1310029"/>
            <a:ext cx="615964" cy="385977"/>
          </a:xfrm>
          <a:prstGeom prst="rect">
            <a:avLst/>
          </a:prstGeom>
        </p:spPr>
      </p:pic>
      <p:pic>
        <p:nvPicPr>
          <p:cNvPr id="12" name="Picture 11"/>
          <p:cNvPicPr>
            <a:picLocks noChangeAspect="1"/>
          </p:cNvPicPr>
          <p:nvPr/>
        </p:nvPicPr>
        <p:blipFill>
          <a:blip r:embed="rId4"/>
          <a:stretch>
            <a:fillRect/>
          </a:stretch>
        </p:blipFill>
        <p:spPr>
          <a:xfrm>
            <a:off x="1624113" y="6193232"/>
            <a:ext cx="2495551" cy="394035"/>
          </a:xfrm>
          <a:prstGeom prst="rect">
            <a:avLst/>
          </a:prstGeom>
        </p:spPr>
      </p:pic>
      <p:sp>
        <p:nvSpPr>
          <p:cNvPr id="21" name="Rectangle 20"/>
          <p:cNvSpPr/>
          <p:nvPr/>
        </p:nvSpPr>
        <p:spPr>
          <a:xfrm>
            <a:off x="386013" y="6246621"/>
            <a:ext cx="934871" cy="256545"/>
          </a:xfrm>
          <a:prstGeom prst="rect">
            <a:avLst/>
          </a:prstGeom>
        </p:spPr>
        <p:txBody>
          <a:bodyPr wrap="none">
            <a:spAutoFit/>
          </a:bodyPr>
          <a:lstStyle/>
          <a:p>
            <a:r>
              <a:rPr lang="en-GB" sz="1067"/>
              <a:t>Co-funded by</a:t>
            </a:r>
            <a:endParaRPr lang="en-GB" sz="1067" dirty="0"/>
          </a:p>
        </p:txBody>
      </p:sp>
      <p:pic>
        <p:nvPicPr>
          <p:cNvPr id="8" name="Picture 7"/>
          <p:cNvPicPr>
            <a:picLocks noChangeAspect="1"/>
          </p:cNvPicPr>
          <p:nvPr/>
        </p:nvPicPr>
        <p:blipFill>
          <a:blip r:embed="rId5"/>
          <a:stretch>
            <a:fillRect/>
          </a:stretch>
        </p:blipFill>
        <p:spPr>
          <a:xfrm>
            <a:off x="1624112" y="1299842"/>
            <a:ext cx="763499" cy="686183"/>
          </a:xfrm>
          <a:prstGeom prst="rect">
            <a:avLst/>
          </a:prstGeom>
        </p:spPr>
      </p:pic>
      <p:pic>
        <p:nvPicPr>
          <p:cNvPr id="32" name="Picture 31"/>
          <p:cNvPicPr>
            <a:picLocks noChangeAspect="1"/>
          </p:cNvPicPr>
          <p:nvPr/>
        </p:nvPicPr>
        <p:blipFill>
          <a:blip r:embed="rId5"/>
          <a:stretch>
            <a:fillRect/>
          </a:stretch>
        </p:blipFill>
        <p:spPr>
          <a:xfrm>
            <a:off x="1624112" y="5172657"/>
            <a:ext cx="763499" cy="686183"/>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9048" y="2257283"/>
            <a:ext cx="873760" cy="406400"/>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9048" y="3210255"/>
            <a:ext cx="873760" cy="406400"/>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315" y="4288995"/>
            <a:ext cx="873760" cy="406400"/>
          </a:xfrm>
          <a:prstGeom prst="rect">
            <a:avLst/>
          </a:prstGeom>
        </p:spPr>
      </p:pic>
      <p:grpSp>
        <p:nvGrpSpPr>
          <p:cNvPr id="47" name="Group 46"/>
          <p:cNvGrpSpPr/>
          <p:nvPr/>
        </p:nvGrpSpPr>
        <p:grpSpPr>
          <a:xfrm>
            <a:off x="10334842" y="1201605"/>
            <a:ext cx="1382389" cy="4764539"/>
            <a:chOff x="7151628" y="901204"/>
            <a:chExt cx="1036792" cy="3573404"/>
          </a:xfrm>
        </p:grpSpPr>
        <p:sp>
          <p:nvSpPr>
            <p:cNvPr id="10" name="Right Brace 9"/>
            <p:cNvSpPr/>
            <p:nvPr/>
          </p:nvSpPr>
          <p:spPr>
            <a:xfrm>
              <a:off x="7265443" y="1640205"/>
              <a:ext cx="352359" cy="2067201"/>
            </a:xfrm>
            <a:prstGeom prst="rightBrace">
              <a:avLst>
                <a:gd name="adj1" fmla="val 51552"/>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sp>
          <p:nvSpPr>
            <p:cNvPr id="19" name="TextBox 18"/>
            <p:cNvSpPr txBox="1"/>
            <p:nvPr/>
          </p:nvSpPr>
          <p:spPr>
            <a:xfrm>
              <a:off x="7605138" y="2928163"/>
              <a:ext cx="551642" cy="207749"/>
            </a:xfrm>
            <a:prstGeom prst="rect">
              <a:avLst/>
            </a:prstGeom>
            <a:noFill/>
          </p:spPr>
          <p:txBody>
            <a:bodyPr wrap="none" rtlCol="0">
              <a:spAutoFit/>
            </a:bodyPr>
            <a:lstStyle/>
            <a:p>
              <a:r>
                <a:rPr lang="en-GB" sz="1200" dirty="0"/>
                <a:t>software</a:t>
              </a:r>
            </a:p>
          </p:txBody>
        </p:sp>
        <p:sp>
          <p:nvSpPr>
            <p:cNvPr id="27" name="TextBox 26"/>
            <p:cNvSpPr txBox="1"/>
            <p:nvPr/>
          </p:nvSpPr>
          <p:spPr>
            <a:xfrm>
              <a:off x="7151628" y="4266859"/>
              <a:ext cx="584920" cy="207749"/>
            </a:xfrm>
            <a:prstGeom prst="rect">
              <a:avLst/>
            </a:prstGeom>
            <a:noFill/>
          </p:spPr>
          <p:txBody>
            <a:bodyPr wrap="none" rtlCol="0">
              <a:spAutoFit/>
            </a:bodyPr>
            <a:lstStyle/>
            <a:p>
              <a:r>
                <a:rPr lang="en-GB" sz="1200" dirty="0"/>
                <a:t>hardware</a:t>
              </a:r>
            </a:p>
          </p:txBody>
        </p:sp>
        <p:sp>
          <p:nvSpPr>
            <p:cNvPr id="28" name="TextBox 27"/>
            <p:cNvSpPr txBox="1"/>
            <p:nvPr/>
          </p:nvSpPr>
          <p:spPr>
            <a:xfrm>
              <a:off x="7151628" y="1313244"/>
              <a:ext cx="584920" cy="207749"/>
            </a:xfrm>
            <a:prstGeom prst="rect">
              <a:avLst/>
            </a:prstGeom>
            <a:noFill/>
          </p:spPr>
          <p:txBody>
            <a:bodyPr wrap="none" rtlCol="0">
              <a:spAutoFit/>
            </a:bodyPr>
            <a:lstStyle/>
            <a:p>
              <a:r>
                <a:rPr lang="en-GB" sz="1200" dirty="0"/>
                <a:t>hardware</a:t>
              </a:r>
            </a:p>
          </p:txBody>
        </p:sp>
        <p:pic>
          <p:nvPicPr>
            <p:cNvPr id="41" name="Picture 40"/>
            <p:cNvPicPr>
              <a:picLocks noChangeAspect="1"/>
            </p:cNvPicPr>
            <p:nvPr/>
          </p:nvPicPr>
          <p:blipFill>
            <a:blip r:embed="rId7"/>
            <a:stretch>
              <a:fillRect/>
            </a:stretch>
          </p:blipFill>
          <p:spPr>
            <a:xfrm>
              <a:off x="7265377" y="901204"/>
              <a:ext cx="438068" cy="438068"/>
            </a:xfrm>
            <a:prstGeom prst="rect">
              <a:avLst/>
            </a:prstGeom>
          </p:spPr>
        </p:pic>
        <p:pic>
          <p:nvPicPr>
            <p:cNvPr id="45" name="Picture 44"/>
            <p:cNvPicPr>
              <a:picLocks noChangeAspect="1"/>
            </p:cNvPicPr>
            <p:nvPr/>
          </p:nvPicPr>
          <p:blipFill>
            <a:blip r:embed="rId8"/>
            <a:stretch>
              <a:fillRect/>
            </a:stretch>
          </p:blipFill>
          <p:spPr>
            <a:xfrm>
              <a:off x="7672381" y="2475764"/>
              <a:ext cx="516039" cy="432384"/>
            </a:xfrm>
            <a:prstGeom prst="rect">
              <a:avLst/>
            </a:prstGeom>
          </p:spPr>
        </p:pic>
        <p:pic>
          <p:nvPicPr>
            <p:cNvPr id="46" name="Picture 45"/>
            <p:cNvPicPr>
              <a:picLocks noChangeAspect="1"/>
            </p:cNvPicPr>
            <p:nvPr/>
          </p:nvPicPr>
          <p:blipFill>
            <a:blip r:embed="rId7"/>
            <a:stretch>
              <a:fillRect/>
            </a:stretch>
          </p:blipFill>
          <p:spPr>
            <a:xfrm>
              <a:off x="7265377" y="3821768"/>
              <a:ext cx="438068" cy="438068"/>
            </a:xfrm>
            <a:prstGeom prst="rect">
              <a:avLst/>
            </a:prstGeom>
          </p:spPr>
        </p:pic>
      </p:grpSp>
      <p:sp>
        <p:nvSpPr>
          <p:cNvPr id="6" name="Rectangle 5">
            <a:extLst>
              <a:ext uri="{FF2B5EF4-FFF2-40B4-BE49-F238E27FC236}">
                <a16:creationId xmlns:a16="http://schemas.microsoft.com/office/drawing/2014/main" id="{118930C9-B7E3-B142-9432-88910111B165}"/>
              </a:ext>
            </a:extLst>
          </p:cNvPr>
          <p:cNvSpPr/>
          <p:nvPr/>
        </p:nvSpPr>
        <p:spPr>
          <a:xfrm>
            <a:off x="1455355" y="937847"/>
            <a:ext cx="8877716" cy="3036879"/>
          </a:xfrm>
          <a:prstGeom prst="rect">
            <a:avLst/>
          </a:prstGeom>
          <a:solidFill>
            <a:srgbClr val="FFFFFF">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a:endParaRPr lang="en-US" sz="1867" dirty="0">
              <a:solidFill>
                <a:schemeClr val="bg1"/>
              </a:solidFill>
              <a:latin typeface="Franklin Gothic Demi Cond" panose="020B0706030402020204" pitchFamily="34" charset="0"/>
            </a:endParaRPr>
          </a:p>
        </p:txBody>
      </p:sp>
      <p:sp>
        <p:nvSpPr>
          <p:cNvPr id="31" name="Rectangle 30">
            <a:extLst>
              <a:ext uri="{FF2B5EF4-FFF2-40B4-BE49-F238E27FC236}">
                <a16:creationId xmlns:a16="http://schemas.microsoft.com/office/drawing/2014/main" id="{3605AD31-C0B7-4945-ADEE-70A875D9F4EB}"/>
              </a:ext>
            </a:extLst>
          </p:cNvPr>
          <p:cNvSpPr/>
          <p:nvPr/>
        </p:nvSpPr>
        <p:spPr>
          <a:xfrm>
            <a:off x="1371601" y="5043117"/>
            <a:ext cx="8961471" cy="1030361"/>
          </a:xfrm>
          <a:prstGeom prst="rect">
            <a:avLst/>
          </a:prstGeom>
          <a:solidFill>
            <a:srgbClr val="FFFFFF">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a:endParaRPr lang="en-US" sz="1867" dirty="0">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2278673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4F190E-20D4-D946-8307-41FBA872AA7D}"/>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a:solidFill>
                  <a:srgbClr val="2C2C2C"/>
                </a:solidFill>
                <a:latin typeface="+mj-lt"/>
                <a:ea typeface="+mj-ea"/>
                <a:cs typeface="+mj-cs"/>
              </a:rPr>
              <a:t>Behind the scene: The Digital Twin SW layers</a:t>
            </a:r>
          </a:p>
        </p:txBody>
      </p:sp>
      <p:sp>
        <p:nvSpPr>
          <p:cNvPr id="18"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AFFFB2C-C2DD-9040-A656-3B4C3C6FE2AB}"/>
              </a:ext>
            </a:extLst>
          </p:cNvPr>
          <p:cNvPicPr/>
          <p:nvPr/>
        </p:nvPicPr>
        <p:blipFill rotWithShape="1">
          <a:blip r:embed="rId2">
            <a:extLst>
              <a:ext uri="{28A0092B-C50C-407E-A947-70E740481C1C}">
                <a14:useLocalDpi xmlns:a14="http://schemas.microsoft.com/office/drawing/2010/main" val="0"/>
              </a:ext>
            </a:extLst>
          </a:blip>
          <a:srcRect r="10244" b="2"/>
          <a:stretch/>
        </p:blipFill>
        <p:spPr bwMode="auto">
          <a:xfrm>
            <a:off x="4062964" y="942538"/>
            <a:ext cx="7163222" cy="4808332"/>
          </a:xfrm>
          <a:prstGeom prst="rect">
            <a:avLst/>
          </a:prstGeom>
          <a:noFill/>
          <a:effectLst/>
        </p:spPr>
      </p:pic>
      <p:sp>
        <p:nvSpPr>
          <p:cNvPr id="2" name="Footer Placeholder 1">
            <a:extLst>
              <a:ext uri="{FF2B5EF4-FFF2-40B4-BE49-F238E27FC236}">
                <a16:creationId xmlns:a16="http://schemas.microsoft.com/office/drawing/2014/main" id="{77876607-6C97-5346-BBB4-F3AF56E022B2}"/>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defTabSz="457200"/>
            <a:endParaRPr lang="en-US" sz="1200" kern="1200">
              <a:solidFill>
                <a:srgbClr val="595959"/>
              </a:solidFill>
              <a:latin typeface="+mn-lt"/>
              <a:ea typeface="+mn-ea"/>
              <a:cs typeface="+mn-cs"/>
            </a:endParaRPr>
          </a:p>
        </p:txBody>
      </p:sp>
      <p:sp>
        <p:nvSpPr>
          <p:cNvPr id="3" name="Slide Number Placeholder 2">
            <a:extLst>
              <a:ext uri="{FF2B5EF4-FFF2-40B4-BE49-F238E27FC236}">
                <a16:creationId xmlns:a16="http://schemas.microsoft.com/office/drawing/2014/main" id="{EC24493F-C2DB-B94D-8CA9-74D0E13CB86B}"/>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defTabSz="457200">
              <a:spcAft>
                <a:spcPts val="600"/>
              </a:spcAft>
            </a:pPr>
            <a:fld id="{F4669F32-90E1-ED4F-B6D9-07697D6A4E9E}" type="slidenum">
              <a:rPr lang="en-US" sz="1200">
                <a:solidFill>
                  <a:srgbClr val="595959"/>
                </a:solidFill>
              </a:rPr>
              <a:pPr algn="r" defTabSz="457200">
                <a:spcAft>
                  <a:spcPts val="600"/>
                </a:spcAft>
              </a:pPr>
              <a:t>32</a:t>
            </a:fld>
            <a:endParaRPr lang="en-US" sz="1200">
              <a:solidFill>
                <a:srgbClr val="595959"/>
              </a:solidFill>
            </a:endParaRPr>
          </a:p>
        </p:txBody>
      </p:sp>
    </p:spTree>
    <p:extLst>
      <p:ext uri="{BB962C8B-B14F-4D97-AF65-F5344CB8AC3E}">
        <p14:creationId xmlns:p14="http://schemas.microsoft.com/office/powerpoint/2010/main" val="2381275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412" name="Picture 4" descr="Figure 1. Long-term actions in cities post COVID-19">
            <a:extLst>
              <a:ext uri="{FF2B5EF4-FFF2-40B4-BE49-F238E27FC236}">
                <a16:creationId xmlns:a16="http://schemas.microsoft.com/office/drawing/2014/main" id="{035AAC40-AD2C-5D4C-BEF4-6C85B98AAE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44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68485D-0E81-474E-8F5B-C9BF8D1CCC15}"/>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kern="1200">
                <a:solidFill>
                  <a:srgbClr val="000000"/>
                </a:solidFill>
                <a:latin typeface="+mj-lt"/>
                <a:ea typeface="+mj-ea"/>
                <a:cs typeface="+mj-cs"/>
              </a:rPr>
              <a:t>Sustainability</a:t>
            </a:r>
          </a:p>
        </p:txBody>
      </p:sp>
      <p:sp>
        <p:nvSpPr>
          <p:cNvPr id="19"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5" descr="Nachhaltigkeit">
            <a:extLst>
              <a:ext uri="{FF2B5EF4-FFF2-40B4-BE49-F238E27FC236}">
                <a16:creationId xmlns:a16="http://schemas.microsoft.com/office/drawing/2014/main" id="{0C2E86A1-1EAB-49DC-8B7E-31696E842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388650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DB22AD4D-9F43-8045-8110-54EE79AFAF1E}"/>
              </a:ext>
            </a:extLst>
          </p:cNvPr>
          <p:cNvPicPr>
            <a:picLocks noChangeAspect="1"/>
          </p:cNvPicPr>
          <p:nvPr/>
        </p:nvPicPr>
        <p:blipFill>
          <a:blip r:embed="rId2"/>
          <a:stretch>
            <a:fillRect/>
          </a:stretch>
        </p:blipFill>
        <p:spPr>
          <a:xfrm>
            <a:off x="393308" y="1893882"/>
            <a:ext cx="5559480" cy="667138"/>
          </a:xfrm>
          <a:prstGeom prst="rect">
            <a:avLst/>
          </a:prstGeom>
        </p:spPr>
      </p:pic>
      <p:pic>
        <p:nvPicPr>
          <p:cNvPr id="33793" name="Bild 5"/>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542405" y="357013"/>
            <a:ext cx="4965616" cy="37490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2" name="Straight Connector 7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4" name="Segnaposto testo 3"/>
          <p:cNvSpPr>
            <a:spLocks noGrp="1"/>
          </p:cNvSpPr>
          <p:nvPr>
            <p:ph idx="1"/>
          </p:nvPr>
        </p:nvSpPr>
        <p:spPr>
          <a:xfrm>
            <a:off x="4945336" y="4615840"/>
            <a:ext cx="6609921" cy="1526741"/>
          </a:xfrm>
        </p:spPr>
        <p:txBody>
          <a:bodyPr anchor="ctr">
            <a:normAutofit/>
          </a:bodyPr>
          <a:lstStyle/>
          <a:p>
            <a:pPr marL="360000" indent="-360000">
              <a:buClr>
                <a:schemeClr val="tx2"/>
              </a:buClr>
              <a:buFont typeface="Wingdings" pitchFamily="2" charset="2"/>
              <a:buChar char="n"/>
              <a:defRPr/>
            </a:pPr>
            <a:r>
              <a:rPr lang="en-GB" sz="2200">
                <a:solidFill>
                  <a:schemeClr val="bg1"/>
                </a:solidFill>
                <a:latin typeface="+mn-lt"/>
              </a:rPr>
              <a:t>Reduction of Energy consumption of a Metro station in Barcelona by 5% under real operational conditions</a:t>
            </a:r>
            <a:endParaRPr lang="it-IT" sz="2200">
              <a:solidFill>
                <a:schemeClr val="bg1"/>
              </a:solidFill>
              <a:latin typeface="+mn-lt"/>
            </a:endParaRPr>
          </a:p>
          <a:p>
            <a:pPr marL="0" indent="0">
              <a:buClr>
                <a:srgbClr val="948A54"/>
              </a:buClr>
              <a:buFont typeface="Wingdings" charset="0"/>
              <a:buChar char="q"/>
              <a:defRPr/>
            </a:pPr>
            <a:endParaRPr lang="it-IT" sz="2200">
              <a:solidFill>
                <a:schemeClr val="bg1"/>
              </a:solidFill>
              <a:latin typeface="Arial Rounded MT Bold" charset="0"/>
              <a:ea typeface="ＭＳ Ｐゴシック" charset="0"/>
              <a:cs typeface="ＭＳ Ｐゴシック" charset="0"/>
            </a:endParaRPr>
          </a:p>
          <a:p>
            <a:pPr marL="0" indent="0">
              <a:buClr>
                <a:srgbClr val="948A54"/>
              </a:buClr>
              <a:buFont typeface="Wingdings" charset="0"/>
              <a:buChar char="q"/>
              <a:defRPr/>
            </a:pPr>
            <a:endParaRPr lang="it-IT" sz="2200">
              <a:solidFill>
                <a:schemeClr val="bg1"/>
              </a:solidFill>
              <a:latin typeface="Arial Rounded MT Bold" charset="0"/>
              <a:ea typeface="ＭＳ Ｐゴシック" charset="0"/>
              <a:cs typeface="ＭＳ Ｐゴシック" charset="0"/>
            </a:endParaRPr>
          </a:p>
        </p:txBody>
      </p:sp>
    </p:spTree>
    <p:extLst>
      <p:ext uri="{BB962C8B-B14F-4D97-AF65-F5344CB8AC3E}">
        <p14:creationId xmlns:p14="http://schemas.microsoft.com/office/powerpoint/2010/main" val="1169785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6" name="Immagine 8"/>
          <p:cNvPicPr>
            <a:picLocks noChangeAspect="1"/>
          </p:cNvPicPr>
          <p:nvPr/>
        </p:nvPicPr>
        <p:blipFill rotWithShape="1">
          <a:blip r:embed="rId2" cstate="screen">
            <a:extLst>
              <a:ext uri="{28A0092B-C50C-407E-A947-70E740481C1C}">
                <a14:useLocalDpi xmlns:a14="http://schemas.microsoft.com/office/drawing/2010/main"/>
              </a:ext>
            </a:extLst>
          </a:blip>
          <a:srcRect r="781" b="2"/>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Picture 4" descr="XARXA+SANTA ROSA 19-9-11"/>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5747" r="3663" b="2"/>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p:spPr>
      </p:pic>
      <p:sp>
        <p:nvSpPr>
          <p:cNvPr id="3" name="Segnaposto contenuto 2"/>
          <p:cNvSpPr>
            <a:spLocks noGrp="1"/>
          </p:cNvSpPr>
          <p:nvPr>
            <p:ph idx="1"/>
          </p:nvPr>
        </p:nvSpPr>
        <p:spPr>
          <a:xfrm>
            <a:off x="6191776" y="4571423"/>
            <a:ext cx="5208544" cy="1770300"/>
          </a:xfrm>
        </p:spPr>
        <p:txBody>
          <a:bodyPr anchor="ctr">
            <a:normAutofit/>
          </a:bodyPr>
          <a:lstStyle/>
          <a:p>
            <a:r>
              <a:rPr lang="en-GB" sz="1800" b="1"/>
              <a:t>Metros </a:t>
            </a:r>
            <a:r>
              <a:rPr lang="en-GB" sz="1800"/>
              <a:t>are large Energy consumers - Barcelona Metro Network uses 63,1 Millions kWh/year</a:t>
            </a:r>
          </a:p>
          <a:p>
            <a:r>
              <a:rPr lang="en-GB" sz="1800"/>
              <a:t>A third is used by the Metro stations</a:t>
            </a:r>
          </a:p>
          <a:p>
            <a:r>
              <a:rPr lang="en-GB" sz="1800" b="1"/>
              <a:t>Savings of 5%</a:t>
            </a:r>
            <a:r>
              <a:rPr lang="en-GB" sz="1800"/>
              <a:t> per year, equivalents to the average consumption of </a:t>
            </a:r>
            <a:r>
              <a:rPr lang="en-GB" sz="1800" b="1"/>
              <a:t>700 households</a:t>
            </a:r>
          </a:p>
        </p:txBody>
      </p:sp>
    </p:spTree>
    <p:extLst>
      <p:ext uri="{BB962C8B-B14F-4D97-AF65-F5344CB8AC3E}">
        <p14:creationId xmlns:p14="http://schemas.microsoft.com/office/powerpoint/2010/main" val="424976360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2" name="Segnaposto contenuto 2"/>
          <p:cNvSpPr>
            <a:spLocks noGrp="1"/>
          </p:cNvSpPr>
          <p:nvPr>
            <p:ph idx="1"/>
          </p:nvPr>
        </p:nvSpPr>
        <p:spPr>
          <a:xfrm>
            <a:off x="593610" y="2121763"/>
            <a:ext cx="3822192" cy="3773010"/>
          </a:xfrm>
        </p:spPr>
        <p:txBody>
          <a:bodyPr>
            <a:normAutofit/>
          </a:bodyPr>
          <a:lstStyle/>
          <a:p>
            <a:pPr marL="285750" indent="-285750">
              <a:buSzPct val="200000"/>
              <a:buFont typeface="Wingdings" charset="2"/>
              <a:buChar char="§"/>
            </a:pPr>
            <a:r>
              <a:rPr lang="de-DE" sz="2000">
                <a:solidFill>
                  <a:schemeClr val="bg1"/>
                </a:solidFill>
              </a:rPr>
              <a:t>intelligent ventilation control</a:t>
            </a:r>
          </a:p>
          <a:p>
            <a:pPr marL="285750" indent="-285750">
              <a:buSzPct val="200000"/>
              <a:buFont typeface="Wingdings" charset="2"/>
              <a:buChar char="§"/>
            </a:pPr>
            <a:r>
              <a:rPr lang="de-DE" sz="2000">
                <a:solidFill>
                  <a:schemeClr val="bg1"/>
                </a:solidFill>
              </a:rPr>
              <a:t>intelligent Light control</a:t>
            </a:r>
          </a:p>
          <a:p>
            <a:pPr marL="285750" indent="-285750">
              <a:buSzPct val="200000"/>
              <a:buFont typeface="Wingdings" charset="2"/>
              <a:buChar char="§"/>
            </a:pPr>
            <a:r>
              <a:rPr lang="de-DE" sz="2000">
                <a:solidFill>
                  <a:schemeClr val="bg1"/>
                </a:solidFill>
              </a:rPr>
              <a:t>optimized transportation</a:t>
            </a:r>
          </a:p>
          <a:p>
            <a:pPr marL="285750" indent="-285750">
              <a:buSzPct val="200000"/>
              <a:buFont typeface="Wingdings" charset="2"/>
              <a:buChar char="§"/>
            </a:pPr>
            <a:endParaRPr lang="de-DE" sz="2000">
              <a:solidFill>
                <a:schemeClr val="bg1"/>
              </a:solidFill>
            </a:endParaRPr>
          </a:p>
        </p:txBody>
      </p:sp>
      <p:grpSp>
        <p:nvGrpSpPr>
          <p:cNvPr id="4" name="Gruppierung 3"/>
          <p:cNvGrpSpPr/>
          <p:nvPr/>
        </p:nvGrpSpPr>
        <p:grpSpPr>
          <a:xfrm>
            <a:off x="5228859" y="484632"/>
            <a:ext cx="6360365" cy="5733287"/>
            <a:chOff x="3203810" y="1319756"/>
            <a:chExt cx="5328740" cy="4773614"/>
          </a:xfrm>
        </p:grpSpPr>
        <p:pic>
          <p:nvPicPr>
            <p:cNvPr id="29" name="Immagine 28"/>
            <p:cNvPicPr>
              <a:picLocks noChangeAspect="1"/>
            </p:cNvPicPr>
            <p:nvPr/>
          </p:nvPicPr>
          <p:blipFill rotWithShape="1">
            <a:blip r:embed="rId3" cstate="screen">
              <a:grayscl/>
              <a:extLst>
                <a:ext uri="{28A0092B-C50C-407E-A947-70E740481C1C}">
                  <a14:useLocalDpi xmlns:a14="http://schemas.microsoft.com/office/drawing/2010/main"/>
                </a:ext>
              </a:extLst>
            </a:blip>
            <a:srcRect b="-54"/>
            <a:stretch/>
          </p:blipFill>
          <p:spPr>
            <a:xfrm>
              <a:off x="5809344" y="1319756"/>
              <a:ext cx="2723206" cy="2177913"/>
            </a:xfrm>
            <a:prstGeom prst="rect">
              <a:avLst/>
            </a:prstGeom>
            <a:ln>
              <a:solidFill>
                <a:srgbClr val="00A60A"/>
              </a:solidFill>
            </a:ln>
          </p:spPr>
        </p:pic>
        <p:pic>
          <p:nvPicPr>
            <p:cNvPr id="31" name="Immagine 30"/>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3216984" y="1319756"/>
              <a:ext cx="2664370" cy="2128905"/>
            </a:xfrm>
            <a:prstGeom prst="rect">
              <a:avLst/>
            </a:prstGeom>
            <a:ln>
              <a:solidFill>
                <a:srgbClr val="00A60A"/>
              </a:solidFill>
            </a:ln>
          </p:spPr>
        </p:pic>
        <p:pic>
          <p:nvPicPr>
            <p:cNvPr id="8" name="Picture 2" descr="C:\Users\Roberta\Documents\_UNIVERSITA'\_SEAM4US\WP3\Survey sensor position June 2013\foto\2013_06_05-026 PL3 from Tdiag.JPG"/>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203810" y="3485725"/>
              <a:ext cx="2607644" cy="2607645"/>
            </a:xfrm>
            <a:prstGeom prst="rect">
              <a:avLst/>
            </a:prstGeom>
            <a:noFill/>
            <a:ln>
              <a:solidFill>
                <a:srgbClr val="00A605"/>
              </a:solidFill>
            </a:ln>
            <a:extLst>
              <a:ext uri="{909E8E84-426E-40dd-AFC4-6F175D3DCCD1}">
                <a14:hiddenFill xmlns="" xmlns:a14="http://schemas.microsoft.com/office/drawing/2010/main">
                  <a:solidFill>
                    <a:srgbClr val="FFFFFF"/>
                  </a:solidFill>
                </a14:hiddenFill>
              </a:ext>
            </a:extLst>
          </p:spPr>
        </p:pic>
        <p:pic>
          <p:nvPicPr>
            <p:cNvPr id="9" name="Picture 8" descr="http://farm3.static.flickr.com/2759/4288744953_135c77866b.jpg"/>
            <p:cNvPicPr>
              <a:picLocks noChangeAspect="1" noChangeArrowheads="1"/>
            </p:cNvPicPr>
            <p:nvPr/>
          </p:nvPicPr>
          <p:blipFill rotWithShape="1">
            <a:blip r:embed="rId7"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5724160" y="3510764"/>
              <a:ext cx="1353494" cy="2555480"/>
            </a:xfrm>
            <a:prstGeom prst="rect">
              <a:avLst/>
            </a:prstGeom>
            <a:ln>
              <a:solidFill>
                <a:srgbClr val="00A60A"/>
              </a:solidFill>
            </a:ln>
          </p:spPr>
          <p:style>
            <a:lnRef idx="3">
              <a:schemeClr val="lt1"/>
            </a:lnRef>
            <a:fillRef idx="1">
              <a:schemeClr val="accent1"/>
            </a:fillRef>
            <a:effectRef idx="1">
              <a:schemeClr val="accent1"/>
            </a:effectRef>
            <a:fontRef idx="minor">
              <a:schemeClr val="lt1"/>
            </a:fontRef>
          </p:style>
        </p:pic>
        <p:pic>
          <p:nvPicPr>
            <p:cNvPr id="10" name="Picture 6" descr="http://ecomovilidad.net/barcelona/wp-content/uploads/2010/12/Ascensor-Paral%C2%B7lel-rotulado1-224x300.jpg"/>
            <p:cNvPicPr>
              <a:picLocks noChangeAspect="1" noChangeArrowheads="1"/>
            </p:cNvPicPr>
            <p:nvPr/>
          </p:nvPicPr>
          <p:blipFill>
            <a:blip r:embed="rId8"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092349" y="3509956"/>
              <a:ext cx="1432011" cy="2557163"/>
            </a:xfrm>
            <a:prstGeom prst="rect">
              <a:avLst/>
            </a:prstGeom>
            <a:ln>
              <a:solidFill>
                <a:srgbClr val="00A60A"/>
              </a:solidFill>
            </a:ln>
          </p:spPr>
          <p:style>
            <a:lnRef idx="3">
              <a:schemeClr val="lt1"/>
            </a:lnRef>
            <a:fillRef idx="1">
              <a:schemeClr val="accent1"/>
            </a:fillRef>
            <a:effectRef idx="1">
              <a:schemeClr val="accent1"/>
            </a:effectRef>
            <a:fontRef idx="minor">
              <a:schemeClr val="lt1"/>
            </a:fontRef>
          </p:style>
        </p:pic>
      </p:grpSp>
    </p:spTree>
    <p:extLst>
      <p:ext uri="{BB962C8B-B14F-4D97-AF65-F5344CB8AC3E}">
        <p14:creationId xmlns:p14="http://schemas.microsoft.com/office/powerpoint/2010/main" val="2959399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0" kern="1200">
                <a:solidFill>
                  <a:srgbClr val="FFFFFF"/>
                </a:solidFill>
                <a:latin typeface="+mj-lt"/>
                <a:ea typeface="+mj-ea"/>
                <a:cs typeface="+mj-cs"/>
              </a:rPr>
              <a:t>Reduction Potential</a:t>
            </a:r>
          </a:p>
        </p:txBody>
      </p:sp>
      <p:pic>
        <p:nvPicPr>
          <p:cNvPr id="3" name="Immagine 2"/>
          <p:cNvPicPr>
            <a:picLocks noChangeAspect="1"/>
          </p:cNvPicPr>
          <p:nvPr/>
        </p:nvPicPr>
        <p:blipFill>
          <a:blip r:embed="rId3"/>
          <a:stretch>
            <a:fillRect/>
          </a:stretch>
        </p:blipFill>
        <p:spPr>
          <a:xfrm>
            <a:off x="4038600" y="1424537"/>
            <a:ext cx="7188199" cy="4005537"/>
          </a:xfrm>
          <a:prstGeom prst="rect">
            <a:avLst/>
          </a:prstGeom>
        </p:spPr>
      </p:pic>
    </p:spTree>
    <p:extLst>
      <p:ext uri="{BB962C8B-B14F-4D97-AF65-F5344CB8AC3E}">
        <p14:creationId xmlns:p14="http://schemas.microsoft.com/office/powerpoint/2010/main" val="840009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0"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626" name="Picture 2" descr="14 Scary Questions You May Have about Self Storage.">
            <a:extLst>
              <a:ext uri="{FF2B5EF4-FFF2-40B4-BE49-F238E27FC236}">
                <a16:creationId xmlns:a16="http://schemas.microsoft.com/office/drawing/2014/main" id="{12384A12-0D34-F347-ABCE-4052C9EBE9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40" r="18780"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0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1"/>
          <p:cNvSpPr>
            <a:spLocks noGrp="1"/>
          </p:cNvSpPr>
          <p:nvPr>
            <p:ph type="title"/>
          </p:nvPr>
        </p:nvSpPr>
        <p:spPr>
          <a:xfrm>
            <a:off x="838200" y="963877"/>
            <a:ext cx="3494362" cy="4930246"/>
          </a:xfrm>
        </p:spPr>
        <p:txBody>
          <a:bodyPr>
            <a:normAutofit/>
          </a:bodyPr>
          <a:lstStyle/>
          <a:p>
            <a:pPr algn="r"/>
            <a:r>
              <a:rPr lang="de-DE" dirty="0"/>
              <a:t>Goal 11: </a:t>
            </a:r>
            <a:r>
              <a:rPr lang="de-DE" dirty="0" err="1"/>
              <a:t>Make</a:t>
            </a:r>
            <a:r>
              <a:rPr lang="de-DE" dirty="0"/>
              <a:t> </a:t>
            </a:r>
            <a:r>
              <a:rPr lang="de-DE" dirty="0" err="1"/>
              <a:t>cities</a:t>
            </a:r>
            <a:r>
              <a:rPr lang="de-DE" dirty="0"/>
              <a:t> inclusive, </a:t>
            </a:r>
            <a:r>
              <a:rPr lang="de-DE" dirty="0" err="1"/>
              <a:t>safe</a:t>
            </a:r>
            <a:r>
              <a:rPr lang="de-DE" dirty="0"/>
              <a:t>, </a:t>
            </a:r>
            <a:r>
              <a:rPr lang="de-DE" dirty="0" err="1"/>
              <a:t>resilient</a:t>
            </a:r>
            <a:r>
              <a:rPr lang="de-DE" dirty="0"/>
              <a:t> </a:t>
            </a:r>
            <a:r>
              <a:rPr lang="de-DE" dirty="0" err="1"/>
              <a:t>and</a:t>
            </a:r>
            <a:r>
              <a:rPr lang="de-DE" dirty="0"/>
              <a:t> </a:t>
            </a:r>
            <a:r>
              <a:rPr lang="de-DE" dirty="0" err="1"/>
              <a:t>sustainable</a:t>
            </a:r>
            <a:endParaRPr lang="de-DE" dirty="0"/>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a:off x="4976031" y="963877"/>
            <a:ext cx="6377769" cy="4930246"/>
          </a:xfrm>
        </p:spPr>
        <p:txBody>
          <a:bodyPr anchor="ctr">
            <a:normAutofit/>
          </a:bodyPr>
          <a:lstStyle/>
          <a:p>
            <a:r>
              <a:rPr lang="de-DE" sz="1900" dirty="0"/>
              <a:t>Cities </a:t>
            </a:r>
            <a:r>
              <a:rPr lang="de-DE" sz="1900" dirty="0" err="1"/>
              <a:t>are</a:t>
            </a:r>
            <a:r>
              <a:rPr lang="de-DE" sz="1900" dirty="0"/>
              <a:t> </a:t>
            </a:r>
            <a:r>
              <a:rPr lang="de-DE" sz="1900" dirty="0" err="1"/>
              <a:t>hubs</a:t>
            </a:r>
            <a:r>
              <a:rPr lang="de-DE" sz="1900" dirty="0"/>
              <a:t> </a:t>
            </a:r>
            <a:r>
              <a:rPr lang="de-DE" sz="1900" dirty="0" err="1"/>
              <a:t>for</a:t>
            </a:r>
            <a:r>
              <a:rPr lang="de-DE" sz="1900" dirty="0"/>
              <a:t> </a:t>
            </a:r>
            <a:r>
              <a:rPr lang="de-DE" sz="1900" dirty="0" err="1"/>
              <a:t>ideas</a:t>
            </a:r>
            <a:r>
              <a:rPr lang="de-DE" sz="1900" dirty="0"/>
              <a:t>, </a:t>
            </a:r>
            <a:r>
              <a:rPr lang="de-DE" sz="1900" dirty="0" err="1"/>
              <a:t>commerce</a:t>
            </a:r>
            <a:r>
              <a:rPr lang="de-DE" sz="1900" dirty="0"/>
              <a:t>, </a:t>
            </a:r>
            <a:r>
              <a:rPr lang="de-DE" sz="1900" dirty="0" err="1"/>
              <a:t>culture</a:t>
            </a:r>
            <a:r>
              <a:rPr lang="de-DE" sz="1900" dirty="0"/>
              <a:t>, </a:t>
            </a:r>
            <a:r>
              <a:rPr lang="de-DE" sz="1900" dirty="0" err="1"/>
              <a:t>science</a:t>
            </a:r>
            <a:r>
              <a:rPr lang="de-DE" sz="1900" dirty="0"/>
              <a:t>, </a:t>
            </a:r>
            <a:r>
              <a:rPr lang="de-DE" sz="1900" dirty="0" err="1"/>
              <a:t>productivity</a:t>
            </a:r>
            <a:r>
              <a:rPr lang="de-DE" sz="1900" dirty="0"/>
              <a:t>, </a:t>
            </a:r>
            <a:r>
              <a:rPr lang="de-DE" sz="1900" dirty="0" err="1"/>
              <a:t>social</a:t>
            </a:r>
            <a:r>
              <a:rPr lang="de-DE" sz="1900" dirty="0"/>
              <a:t> </a:t>
            </a:r>
            <a:r>
              <a:rPr lang="de-DE" sz="1900" dirty="0" err="1"/>
              <a:t>development</a:t>
            </a:r>
            <a:r>
              <a:rPr lang="de-DE" sz="1900" dirty="0"/>
              <a:t> </a:t>
            </a:r>
            <a:r>
              <a:rPr lang="de-DE" sz="1900" dirty="0" err="1"/>
              <a:t>and</a:t>
            </a:r>
            <a:r>
              <a:rPr lang="de-DE" sz="1900" dirty="0"/>
              <a:t> </a:t>
            </a:r>
            <a:r>
              <a:rPr lang="de-DE" sz="1900" dirty="0" err="1"/>
              <a:t>much</a:t>
            </a:r>
            <a:r>
              <a:rPr lang="de-DE" sz="1900" dirty="0"/>
              <a:t> </a:t>
            </a:r>
            <a:r>
              <a:rPr lang="de-DE" sz="1900" dirty="0" err="1"/>
              <a:t>more</a:t>
            </a:r>
            <a:r>
              <a:rPr lang="de-DE" sz="1900" dirty="0"/>
              <a:t>. At </a:t>
            </a:r>
            <a:r>
              <a:rPr lang="de-DE" sz="1900" dirty="0" err="1"/>
              <a:t>their</a:t>
            </a:r>
            <a:r>
              <a:rPr lang="de-DE" sz="1900" dirty="0"/>
              <a:t> </a:t>
            </a:r>
            <a:r>
              <a:rPr lang="de-DE" sz="1900" dirty="0" err="1"/>
              <a:t>best</a:t>
            </a:r>
            <a:r>
              <a:rPr lang="de-DE" sz="1900" dirty="0"/>
              <a:t>, </a:t>
            </a:r>
            <a:r>
              <a:rPr lang="de-DE" sz="1900" i="1" dirty="0" err="1"/>
              <a:t>cities</a:t>
            </a:r>
            <a:r>
              <a:rPr lang="de-DE" sz="1900" i="1" dirty="0"/>
              <a:t> </a:t>
            </a:r>
            <a:r>
              <a:rPr lang="de-DE" sz="1900" i="1" dirty="0" err="1"/>
              <a:t>have</a:t>
            </a:r>
            <a:r>
              <a:rPr lang="de-DE" sz="1900" i="1" dirty="0"/>
              <a:t> </a:t>
            </a:r>
            <a:r>
              <a:rPr lang="de-DE" sz="1900" i="1" dirty="0" err="1"/>
              <a:t>enabled</a:t>
            </a:r>
            <a:r>
              <a:rPr lang="de-DE" sz="1900" i="1" dirty="0"/>
              <a:t> </a:t>
            </a:r>
            <a:r>
              <a:rPr lang="de-DE" sz="1900" i="1" dirty="0" err="1"/>
              <a:t>people</a:t>
            </a:r>
            <a:r>
              <a:rPr lang="de-DE" sz="1900" i="1" dirty="0"/>
              <a:t> </a:t>
            </a:r>
            <a:r>
              <a:rPr lang="de-DE" sz="1900" i="1" dirty="0" err="1"/>
              <a:t>to</a:t>
            </a:r>
            <a:r>
              <a:rPr lang="de-DE" sz="1900" i="1" dirty="0"/>
              <a:t> </a:t>
            </a:r>
            <a:r>
              <a:rPr lang="de-DE" sz="1900" i="1" dirty="0" err="1"/>
              <a:t>advance</a:t>
            </a:r>
            <a:r>
              <a:rPr lang="de-DE" sz="1900" i="1" dirty="0"/>
              <a:t> </a:t>
            </a:r>
            <a:r>
              <a:rPr lang="de-DE" sz="1900" i="1" dirty="0" err="1"/>
              <a:t>socially</a:t>
            </a:r>
            <a:r>
              <a:rPr lang="de-DE" sz="1900" i="1" dirty="0"/>
              <a:t> </a:t>
            </a:r>
            <a:r>
              <a:rPr lang="de-DE" sz="1900" i="1" dirty="0" err="1"/>
              <a:t>and</a:t>
            </a:r>
            <a:r>
              <a:rPr lang="de-DE" sz="1900" i="1" dirty="0"/>
              <a:t> </a:t>
            </a:r>
            <a:r>
              <a:rPr lang="de-DE" sz="1900" i="1" dirty="0" err="1"/>
              <a:t>economically</a:t>
            </a:r>
            <a:r>
              <a:rPr lang="de-DE" sz="1900" i="1" dirty="0"/>
              <a:t>.</a:t>
            </a:r>
          </a:p>
          <a:p>
            <a:r>
              <a:rPr lang="de-DE" sz="1900" dirty="0"/>
              <a:t>Half </a:t>
            </a:r>
            <a:r>
              <a:rPr lang="de-DE" sz="1900" dirty="0" err="1"/>
              <a:t>of</a:t>
            </a:r>
            <a:r>
              <a:rPr lang="de-DE" sz="1900" dirty="0"/>
              <a:t> </a:t>
            </a:r>
            <a:r>
              <a:rPr lang="de-DE" sz="1900" dirty="0" err="1"/>
              <a:t>humanity</a:t>
            </a:r>
            <a:r>
              <a:rPr lang="de-DE" sz="1900" dirty="0"/>
              <a:t> – 3.5 </a:t>
            </a:r>
            <a:r>
              <a:rPr lang="de-DE" sz="1900" dirty="0" err="1"/>
              <a:t>billion</a:t>
            </a:r>
            <a:r>
              <a:rPr lang="de-DE" sz="1900" dirty="0"/>
              <a:t> </a:t>
            </a:r>
            <a:r>
              <a:rPr lang="de-DE" sz="1900" dirty="0" err="1"/>
              <a:t>people</a:t>
            </a:r>
            <a:r>
              <a:rPr lang="de-DE" sz="1900" dirty="0"/>
              <a:t> – </a:t>
            </a:r>
            <a:r>
              <a:rPr lang="de-DE" sz="1900" dirty="0" err="1"/>
              <a:t>lives</a:t>
            </a:r>
            <a:r>
              <a:rPr lang="de-DE" sz="1900" dirty="0"/>
              <a:t> in </a:t>
            </a:r>
            <a:r>
              <a:rPr lang="de-DE" sz="1900" dirty="0" err="1"/>
              <a:t>cities</a:t>
            </a:r>
            <a:r>
              <a:rPr lang="de-DE" sz="1900" dirty="0"/>
              <a:t> </a:t>
            </a:r>
            <a:r>
              <a:rPr lang="de-DE" sz="1900" dirty="0" err="1"/>
              <a:t>today</a:t>
            </a:r>
            <a:endParaRPr lang="de-DE" sz="1900" dirty="0"/>
          </a:p>
          <a:p>
            <a:r>
              <a:rPr lang="de-DE" sz="1900" dirty="0" err="1"/>
              <a:t>By</a:t>
            </a:r>
            <a:r>
              <a:rPr lang="de-DE" sz="1900" dirty="0"/>
              <a:t> 2030, </a:t>
            </a:r>
            <a:r>
              <a:rPr lang="de-DE" sz="1900" dirty="0" err="1"/>
              <a:t>almost</a:t>
            </a:r>
            <a:r>
              <a:rPr lang="de-DE" sz="1900" dirty="0"/>
              <a:t> 2/3 </a:t>
            </a:r>
            <a:r>
              <a:rPr lang="de-DE" sz="1900" dirty="0" err="1"/>
              <a:t>of</a:t>
            </a:r>
            <a:r>
              <a:rPr lang="de-DE" sz="1900" dirty="0"/>
              <a:t> </a:t>
            </a:r>
            <a:r>
              <a:rPr lang="de-DE" sz="1900" dirty="0" err="1"/>
              <a:t>the</a:t>
            </a:r>
            <a:r>
              <a:rPr lang="de-DE" sz="1900" dirty="0"/>
              <a:t> </a:t>
            </a:r>
            <a:r>
              <a:rPr lang="de-DE" sz="1900" dirty="0" err="1"/>
              <a:t>world’s</a:t>
            </a:r>
            <a:r>
              <a:rPr lang="de-DE" sz="1900" dirty="0"/>
              <a:t> </a:t>
            </a:r>
            <a:r>
              <a:rPr lang="de-DE" sz="1900" dirty="0" err="1"/>
              <a:t>population</a:t>
            </a:r>
            <a:r>
              <a:rPr lang="de-DE" sz="1900" dirty="0"/>
              <a:t> will live in urban </a:t>
            </a:r>
            <a:r>
              <a:rPr lang="de-DE" sz="1900" dirty="0" err="1"/>
              <a:t>areas</a:t>
            </a:r>
            <a:endParaRPr lang="de-DE" sz="1900" dirty="0"/>
          </a:p>
          <a:p>
            <a:r>
              <a:rPr lang="de-DE" sz="1900" dirty="0"/>
              <a:t>95 per </a:t>
            </a:r>
            <a:r>
              <a:rPr lang="de-DE" sz="1900" dirty="0" err="1"/>
              <a:t>cent</a:t>
            </a:r>
            <a:r>
              <a:rPr lang="de-DE" sz="1900" dirty="0"/>
              <a:t> </a:t>
            </a:r>
            <a:r>
              <a:rPr lang="de-DE" sz="1900" dirty="0" err="1"/>
              <a:t>of</a:t>
            </a:r>
            <a:r>
              <a:rPr lang="de-DE" sz="1900" dirty="0"/>
              <a:t> urban </a:t>
            </a:r>
            <a:r>
              <a:rPr lang="de-DE" sz="1900" dirty="0" err="1"/>
              <a:t>expansion</a:t>
            </a:r>
            <a:r>
              <a:rPr lang="de-DE" sz="1900" dirty="0"/>
              <a:t> in </a:t>
            </a:r>
            <a:r>
              <a:rPr lang="de-DE" sz="1900" dirty="0" err="1"/>
              <a:t>the</a:t>
            </a:r>
            <a:r>
              <a:rPr lang="de-DE" sz="1900" dirty="0"/>
              <a:t> </a:t>
            </a:r>
            <a:r>
              <a:rPr lang="de-DE" sz="1900" dirty="0" err="1"/>
              <a:t>next</a:t>
            </a:r>
            <a:r>
              <a:rPr lang="de-DE" sz="1900" dirty="0"/>
              <a:t> </a:t>
            </a:r>
            <a:r>
              <a:rPr lang="de-DE" sz="1900" dirty="0" err="1"/>
              <a:t>decades</a:t>
            </a:r>
            <a:r>
              <a:rPr lang="de-DE" sz="1900" dirty="0"/>
              <a:t> will </a:t>
            </a:r>
            <a:r>
              <a:rPr lang="de-DE" sz="1900" dirty="0" err="1"/>
              <a:t>take</a:t>
            </a:r>
            <a:r>
              <a:rPr lang="de-DE" sz="1900" dirty="0"/>
              <a:t> </a:t>
            </a:r>
            <a:r>
              <a:rPr lang="de-DE" sz="1900" dirty="0" err="1"/>
              <a:t>place</a:t>
            </a:r>
            <a:r>
              <a:rPr lang="de-DE" sz="1900" dirty="0"/>
              <a:t> in </a:t>
            </a:r>
            <a:r>
              <a:rPr lang="de-DE" sz="1900" dirty="0" err="1"/>
              <a:t>developing</a:t>
            </a:r>
            <a:r>
              <a:rPr lang="de-DE" sz="1900" dirty="0"/>
              <a:t> </a:t>
            </a:r>
            <a:r>
              <a:rPr lang="de-DE" sz="1900" dirty="0" err="1"/>
              <a:t>world</a:t>
            </a:r>
            <a:endParaRPr lang="de-DE" sz="1900" dirty="0"/>
          </a:p>
          <a:p>
            <a:r>
              <a:rPr lang="de-DE" sz="1900" dirty="0"/>
              <a:t>828 </a:t>
            </a:r>
            <a:r>
              <a:rPr lang="de-DE" sz="1900" dirty="0" err="1"/>
              <a:t>million</a:t>
            </a:r>
            <a:r>
              <a:rPr lang="de-DE" sz="1900" dirty="0"/>
              <a:t> </a:t>
            </a:r>
            <a:r>
              <a:rPr lang="de-DE" sz="1900" dirty="0" err="1"/>
              <a:t>people</a:t>
            </a:r>
            <a:r>
              <a:rPr lang="de-DE" sz="1900" dirty="0"/>
              <a:t> live in </a:t>
            </a:r>
            <a:r>
              <a:rPr lang="de-DE" sz="1900" dirty="0" err="1"/>
              <a:t>slums</a:t>
            </a:r>
            <a:r>
              <a:rPr lang="de-DE" sz="1900" dirty="0"/>
              <a:t> </a:t>
            </a:r>
            <a:r>
              <a:rPr lang="de-DE" sz="1900" dirty="0" err="1"/>
              <a:t>today</a:t>
            </a:r>
            <a:r>
              <a:rPr lang="de-DE" sz="1900" dirty="0"/>
              <a:t> </a:t>
            </a:r>
            <a:r>
              <a:rPr lang="de-DE" sz="1900" dirty="0" err="1"/>
              <a:t>and</a:t>
            </a:r>
            <a:r>
              <a:rPr lang="de-DE" sz="1900" dirty="0"/>
              <a:t> </a:t>
            </a:r>
            <a:r>
              <a:rPr lang="de-DE" sz="1900" dirty="0" err="1"/>
              <a:t>the</a:t>
            </a:r>
            <a:r>
              <a:rPr lang="de-DE" sz="1900" dirty="0"/>
              <a:t> </a:t>
            </a:r>
            <a:r>
              <a:rPr lang="de-DE" sz="1900" dirty="0" err="1"/>
              <a:t>number</a:t>
            </a:r>
            <a:r>
              <a:rPr lang="de-DE" sz="1900" dirty="0"/>
              <a:t> </a:t>
            </a:r>
            <a:r>
              <a:rPr lang="de-DE" sz="1900" dirty="0" err="1"/>
              <a:t>keeps</a:t>
            </a:r>
            <a:r>
              <a:rPr lang="de-DE" sz="1900" dirty="0"/>
              <a:t> </a:t>
            </a:r>
            <a:r>
              <a:rPr lang="de-DE" sz="1900" dirty="0" err="1"/>
              <a:t>rising</a:t>
            </a:r>
            <a:endParaRPr lang="de-DE" sz="1900" dirty="0"/>
          </a:p>
          <a:p>
            <a:r>
              <a:rPr lang="de-DE" sz="1900" dirty="0"/>
              <a:t>The </a:t>
            </a:r>
            <a:r>
              <a:rPr lang="de-DE" sz="1900" dirty="0" err="1"/>
              <a:t>world’s</a:t>
            </a:r>
            <a:r>
              <a:rPr lang="de-DE" sz="1900" dirty="0"/>
              <a:t> </a:t>
            </a:r>
            <a:r>
              <a:rPr lang="de-DE" sz="1900" dirty="0" err="1"/>
              <a:t>cities</a:t>
            </a:r>
            <a:r>
              <a:rPr lang="de-DE" sz="1900" dirty="0"/>
              <a:t> </a:t>
            </a:r>
            <a:r>
              <a:rPr lang="de-DE" sz="1900" dirty="0" err="1"/>
              <a:t>occupy</a:t>
            </a:r>
            <a:r>
              <a:rPr lang="de-DE" sz="1900" dirty="0"/>
              <a:t> just </a:t>
            </a:r>
            <a:r>
              <a:rPr lang="de-DE" sz="1900" b="1" dirty="0"/>
              <a:t>3 per </a:t>
            </a:r>
            <a:r>
              <a:rPr lang="de-DE" sz="1900" b="1" dirty="0" err="1"/>
              <a:t>cent</a:t>
            </a:r>
            <a:r>
              <a:rPr lang="de-DE" sz="1900" b="1" dirty="0"/>
              <a:t> </a:t>
            </a:r>
            <a:r>
              <a:rPr lang="de-DE" sz="1900" b="1" dirty="0" err="1"/>
              <a:t>of</a:t>
            </a:r>
            <a:r>
              <a:rPr lang="de-DE" sz="1900" b="1" dirty="0"/>
              <a:t> </a:t>
            </a:r>
            <a:r>
              <a:rPr lang="de-DE" sz="1900" b="1" dirty="0" err="1"/>
              <a:t>the</a:t>
            </a:r>
            <a:r>
              <a:rPr lang="de-DE" sz="1900" b="1" dirty="0"/>
              <a:t> </a:t>
            </a:r>
            <a:r>
              <a:rPr lang="de-DE" sz="1900" b="1" dirty="0" err="1"/>
              <a:t>Earth’s</a:t>
            </a:r>
            <a:r>
              <a:rPr lang="de-DE" sz="1900" b="1" dirty="0"/>
              <a:t> </a:t>
            </a:r>
            <a:r>
              <a:rPr lang="de-DE" sz="1900" b="1" dirty="0" err="1"/>
              <a:t>land</a:t>
            </a:r>
            <a:r>
              <a:rPr lang="de-DE" sz="1900" dirty="0"/>
              <a:t>, but </a:t>
            </a:r>
            <a:r>
              <a:rPr lang="de-DE" sz="1900" dirty="0" err="1"/>
              <a:t>account</a:t>
            </a:r>
            <a:r>
              <a:rPr lang="de-DE" sz="1900" dirty="0"/>
              <a:t> </a:t>
            </a:r>
            <a:r>
              <a:rPr lang="de-DE" sz="1900" dirty="0" err="1"/>
              <a:t>for</a:t>
            </a:r>
            <a:r>
              <a:rPr lang="de-DE" sz="1900" dirty="0"/>
              <a:t> </a:t>
            </a:r>
            <a:r>
              <a:rPr lang="de-DE" sz="1900" b="1" dirty="0"/>
              <a:t>60-80 per </a:t>
            </a:r>
            <a:r>
              <a:rPr lang="de-DE" sz="1900" b="1" dirty="0" err="1"/>
              <a:t>cent</a:t>
            </a:r>
            <a:r>
              <a:rPr lang="de-DE" sz="1900" b="1" dirty="0"/>
              <a:t> </a:t>
            </a:r>
            <a:r>
              <a:rPr lang="de-DE" sz="1900" b="1" dirty="0" err="1"/>
              <a:t>of</a:t>
            </a:r>
            <a:r>
              <a:rPr lang="de-DE" sz="1900" b="1" dirty="0"/>
              <a:t> </a:t>
            </a:r>
            <a:r>
              <a:rPr lang="de-DE" sz="1900" b="1" dirty="0" err="1"/>
              <a:t>energy</a:t>
            </a:r>
            <a:r>
              <a:rPr lang="de-DE" sz="1900" b="1" dirty="0"/>
              <a:t> </a:t>
            </a:r>
            <a:r>
              <a:rPr lang="de-DE" sz="1900" b="1" dirty="0" err="1"/>
              <a:t>consumption</a:t>
            </a:r>
            <a:r>
              <a:rPr lang="de-DE" sz="1900" b="1" dirty="0"/>
              <a:t> </a:t>
            </a:r>
            <a:r>
              <a:rPr lang="de-DE" sz="1900" dirty="0" err="1"/>
              <a:t>and</a:t>
            </a:r>
            <a:r>
              <a:rPr lang="de-DE" sz="1900" dirty="0"/>
              <a:t> </a:t>
            </a:r>
            <a:r>
              <a:rPr lang="de-DE" sz="1900" b="1" dirty="0"/>
              <a:t>75 per </a:t>
            </a:r>
            <a:r>
              <a:rPr lang="de-DE" sz="1900" b="1" dirty="0" err="1"/>
              <a:t>cent</a:t>
            </a:r>
            <a:r>
              <a:rPr lang="de-DE" sz="1900" b="1" dirty="0"/>
              <a:t> </a:t>
            </a:r>
            <a:r>
              <a:rPr lang="de-DE" sz="1900" b="1" dirty="0" err="1"/>
              <a:t>of</a:t>
            </a:r>
            <a:r>
              <a:rPr lang="de-DE" sz="1900" b="1" dirty="0"/>
              <a:t> </a:t>
            </a:r>
            <a:r>
              <a:rPr lang="de-DE" sz="1900" b="1" dirty="0" err="1"/>
              <a:t>carbon</a:t>
            </a:r>
            <a:r>
              <a:rPr lang="de-DE" sz="1900" b="1" dirty="0"/>
              <a:t> </a:t>
            </a:r>
            <a:r>
              <a:rPr lang="de-DE" sz="1900" b="1" dirty="0" err="1"/>
              <a:t>emissions</a:t>
            </a:r>
            <a:endParaRPr lang="de-DE" sz="1900" b="1" dirty="0"/>
          </a:p>
          <a:p>
            <a:r>
              <a:rPr lang="de-DE" sz="1900" dirty="0"/>
              <a:t>Rapid </a:t>
            </a:r>
            <a:r>
              <a:rPr lang="de-DE" sz="1900" dirty="0" err="1"/>
              <a:t>urbanization</a:t>
            </a:r>
            <a:r>
              <a:rPr lang="de-DE" sz="1900" dirty="0"/>
              <a:t> </a:t>
            </a:r>
            <a:r>
              <a:rPr lang="de-DE" sz="1900" dirty="0" err="1"/>
              <a:t>is</a:t>
            </a:r>
            <a:r>
              <a:rPr lang="de-DE" sz="1900" dirty="0"/>
              <a:t> </a:t>
            </a:r>
            <a:r>
              <a:rPr lang="de-DE" sz="1900" dirty="0" err="1"/>
              <a:t>exerting</a:t>
            </a:r>
            <a:r>
              <a:rPr lang="de-DE" sz="1900" dirty="0"/>
              <a:t> </a:t>
            </a:r>
            <a:r>
              <a:rPr lang="de-DE" sz="1900" dirty="0" err="1"/>
              <a:t>pressure</a:t>
            </a:r>
            <a:r>
              <a:rPr lang="de-DE" sz="1900" dirty="0"/>
              <a:t> on </a:t>
            </a:r>
            <a:r>
              <a:rPr lang="de-DE" sz="1900" dirty="0" err="1"/>
              <a:t>fresh</a:t>
            </a:r>
            <a:r>
              <a:rPr lang="de-DE" sz="1900" dirty="0"/>
              <a:t> </a:t>
            </a:r>
            <a:r>
              <a:rPr lang="de-DE" sz="1900" dirty="0" err="1"/>
              <a:t>water</a:t>
            </a:r>
            <a:r>
              <a:rPr lang="de-DE" sz="1900" dirty="0"/>
              <a:t> </a:t>
            </a:r>
            <a:r>
              <a:rPr lang="de-DE" sz="1900" dirty="0" err="1"/>
              <a:t>supplies</a:t>
            </a:r>
            <a:r>
              <a:rPr lang="de-DE" sz="1900" dirty="0"/>
              <a:t>, </a:t>
            </a:r>
            <a:r>
              <a:rPr lang="de-DE" sz="1900" dirty="0" err="1"/>
              <a:t>sewage</a:t>
            </a:r>
            <a:r>
              <a:rPr lang="de-DE" sz="1900" dirty="0"/>
              <a:t>, </a:t>
            </a:r>
            <a:r>
              <a:rPr lang="de-DE" sz="1900" dirty="0" err="1"/>
              <a:t>the</a:t>
            </a:r>
            <a:r>
              <a:rPr lang="de-DE" sz="1900" dirty="0"/>
              <a:t> </a:t>
            </a:r>
            <a:r>
              <a:rPr lang="de-DE" sz="1900" dirty="0" err="1"/>
              <a:t>living</a:t>
            </a:r>
            <a:r>
              <a:rPr lang="de-DE" sz="1900" dirty="0"/>
              <a:t> </a:t>
            </a:r>
            <a:r>
              <a:rPr lang="de-DE" sz="1900" dirty="0" err="1"/>
              <a:t>environment</a:t>
            </a:r>
            <a:r>
              <a:rPr lang="de-DE" sz="1900" dirty="0"/>
              <a:t>, </a:t>
            </a:r>
            <a:r>
              <a:rPr lang="de-DE" sz="1900" dirty="0" err="1"/>
              <a:t>and</a:t>
            </a:r>
            <a:r>
              <a:rPr lang="de-DE" sz="1900" dirty="0"/>
              <a:t> </a:t>
            </a:r>
            <a:r>
              <a:rPr lang="de-DE" sz="1900" dirty="0" err="1"/>
              <a:t>public</a:t>
            </a:r>
            <a:r>
              <a:rPr lang="de-DE" sz="1900" dirty="0"/>
              <a:t> </a:t>
            </a:r>
            <a:r>
              <a:rPr lang="de-DE" sz="1900" dirty="0" err="1"/>
              <a:t>health</a:t>
            </a:r>
            <a:endParaRPr lang="de-DE" sz="1900" dirty="0"/>
          </a:p>
          <a:p>
            <a:r>
              <a:rPr lang="de-DE" sz="1900" dirty="0"/>
              <a:t>But </a:t>
            </a:r>
            <a:r>
              <a:rPr lang="de-DE" sz="1900" dirty="0" err="1"/>
              <a:t>the</a:t>
            </a:r>
            <a:r>
              <a:rPr lang="de-DE" sz="1900" dirty="0"/>
              <a:t> high </a:t>
            </a:r>
            <a:r>
              <a:rPr lang="de-DE" sz="1900" dirty="0" err="1"/>
              <a:t>density</a:t>
            </a:r>
            <a:r>
              <a:rPr lang="de-DE" sz="1900" dirty="0"/>
              <a:t> </a:t>
            </a:r>
            <a:r>
              <a:rPr lang="de-DE" sz="1900" dirty="0" err="1"/>
              <a:t>of</a:t>
            </a:r>
            <a:r>
              <a:rPr lang="de-DE" sz="1900" dirty="0"/>
              <a:t> </a:t>
            </a:r>
            <a:r>
              <a:rPr lang="de-DE" sz="1900" dirty="0" err="1"/>
              <a:t>cities</a:t>
            </a:r>
            <a:r>
              <a:rPr lang="de-DE" sz="1900" dirty="0"/>
              <a:t> </a:t>
            </a:r>
            <a:r>
              <a:rPr lang="de-DE" sz="1900" dirty="0" err="1"/>
              <a:t>can</a:t>
            </a:r>
            <a:r>
              <a:rPr lang="de-DE" sz="1900" dirty="0"/>
              <a:t> bring </a:t>
            </a:r>
            <a:r>
              <a:rPr lang="de-DE" sz="1900" dirty="0" err="1"/>
              <a:t>efficiency</a:t>
            </a:r>
            <a:r>
              <a:rPr lang="de-DE" sz="1900" dirty="0"/>
              <a:t> </a:t>
            </a:r>
            <a:r>
              <a:rPr lang="de-DE" sz="1900" dirty="0" err="1"/>
              <a:t>gains</a:t>
            </a:r>
            <a:r>
              <a:rPr lang="de-DE" sz="1900" dirty="0"/>
              <a:t> </a:t>
            </a:r>
            <a:r>
              <a:rPr lang="de-DE" sz="1900" dirty="0" err="1"/>
              <a:t>and</a:t>
            </a:r>
            <a:r>
              <a:rPr lang="de-DE" sz="1900" dirty="0"/>
              <a:t> </a:t>
            </a:r>
            <a:r>
              <a:rPr lang="de-DE" sz="1900" dirty="0" err="1"/>
              <a:t>technological</a:t>
            </a:r>
            <a:r>
              <a:rPr lang="de-DE" sz="1900" dirty="0"/>
              <a:t> </a:t>
            </a:r>
            <a:r>
              <a:rPr lang="de-DE" sz="1900" dirty="0" err="1"/>
              <a:t>innovation</a:t>
            </a:r>
            <a:r>
              <a:rPr lang="de-DE" sz="1900" dirty="0"/>
              <a:t> </a:t>
            </a:r>
            <a:r>
              <a:rPr lang="de-DE" sz="1900" dirty="0" err="1"/>
              <a:t>while</a:t>
            </a:r>
            <a:r>
              <a:rPr lang="de-DE" sz="1900" dirty="0"/>
              <a:t> </a:t>
            </a:r>
            <a:r>
              <a:rPr lang="de-DE" sz="1900" dirty="0" err="1"/>
              <a:t>reducing</a:t>
            </a:r>
            <a:r>
              <a:rPr lang="de-DE" sz="1900" dirty="0"/>
              <a:t> </a:t>
            </a:r>
            <a:r>
              <a:rPr lang="de-DE" sz="1900" dirty="0" err="1"/>
              <a:t>resource</a:t>
            </a:r>
            <a:r>
              <a:rPr lang="de-DE" sz="1900" dirty="0"/>
              <a:t> </a:t>
            </a:r>
            <a:r>
              <a:rPr lang="de-DE" sz="1900" dirty="0" err="1"/>
              <a:t>and</a:t>
            </a:r>
            <a:r>
              <a:rPr lang="de-DE" sz="1900" dirty="0"/>
              <a:t> </a:t>
            </a:r>
            <a:r>
              <a:rPr lang="de-DE" sz="1900" dirty="0" err="1"/>
              <a:t>energy</a:t>
            </a:r>
            <a:r>
              <a:rPr lang="de-DE" sz="1900" dirty="0"/>
              <a:t> </a:t>
            </a:r>
            <a:r>
              <a:rPr lang="de-DE" sz="1900" dirty="0" err="1"/>
              <a:t>consumption</a:t>
            </a:r>
            <a:endParaRPr lang="de-DE" sz="1900" dirty="0"/>
          </a:p>
        </p:txBody>
      </p:sp>
      <p:sp>
        <p:nvSpPr>
          <p:cNvPr id="8" name="Rechteck 7"/>
          <p:cNvSpPr/>
          <p:nvPr/>
        </p:nvSpPr>
        <p:spPr>
          <a:xfrm rot="16200000">
            <a:off x="9005500" y="3698030"/>
            <a:ext cx="6096000" cy="276999"/>
          </a:xfrm>
          <a:prstGeom prst="rect">
            <a:avLst/>
          </a:prstGeom>
        </p:spPr>
        <p:txBody>
          <a:bodyPr>
            <a:spAutoFit/>
          </a:bodyPr>
          <a:lstStyle/>
          <a:p>
            <a:pPr>
              <a:spcAft>
                <a:spcPts val="600"/>
              </a:spcAft>
            </a:pPr>
            <a:r>
              <a:rPr lang="de-DE" sz="1200" dirty="0"/>
              <a:t>http://</a:t>
            </a:r>
            <a:r>
              <a:rPr lang="de-DE" sz="1200" dirty="0" err="1"/>
              <a:t>www.un.org</a:t>
            </a:r>
            <a:r>
              <a:rPr lang="de-DE" sz="1200" dirty="0"/>
              <a:t>/</a:t>
            </a:r>
            <a:r>
              <a:rPr lang="de-DE" sz="1200" dirty="0" err="1"/>
              <a:t>sustainabledevelopment</a:t>
            </a:r>
            <a:r>
              <a:rPr lang="de-DE" sz="1200" dirty="0"/>
              <a:t>/</a:t>
            </a:r>
            <a:r>
              <a:rPr lang="de-DE" sz="1200" dirty="0" err="1"/>
              <a:t>sustainable</a:t>
            </a:r>
            <a:r>
              <a:rPr lang="de-DE" sz="1200" dirty="0"/>
              <a:t>-</a:t>
            </a:r>
            <a:r>
              <a:rPr lang="de-DE" sz="1200" dirty="0" err="1"/>
              <a:t>development</a:t>
            </a:r>
            <a:r>
              <a:rPr lang="de-DE" sz="1200" dirty="0"/>
              <a:t>-goals/</a:t>
            </a:r>
            <a:endParaRPr lang="de-DE" sz="1200"/>
          </a:p>
        </p:txBody>
      </p:sp>
      <p:pic>
        <p:nvPicPr>
          <p:cNvPr id="9" name="Bild 6">
            <a:extLst>
              <a:ext uri="{FF2B5EF4-FFF2-40B4-BE49-F238E27FC236}">
                <a16:creationId xmlns:a16="http://schemas.microsoft.com/office/drawing/2014/main" id="{5DCA4345-4C13-554A-ACC3-8E02D9CECDC7}"/>
              </a:ext>
            </a:extLst>
          </p:cNvPr>
          <p:cNvPicPr>
            <a:picLocks noChangeAspect="1"/>
          </p:cNvPicPr>
          <p:nvPr/>
        </p:nvPicPr>
        <p:blipFill>
          <a:blip r:embed="rId2"/>
          <a:stretch>
            <a:fillRect/>
          </a:stretch>
        </p:blipFill>
        <p:spPr>
          <a:xfrm>
            <a:off x="3195925" y="595249"/>
            <a:ext cx="999671" cy="999671"/>
          </a:xfrm>
          <a:prstGeom prst="rect">
            <a:avLst/>
          </a:prstGeom>
        </p:spPr>
      </p:pic>
    </p:spTree>
    <p:extLst>
      <p:ext uri="{BB962C8B-B14F-4D97-AF65-F5344CB8AC3E}">
        <p14:creationId xmlns:p14="http://schemas.microsoft.com/office/powerpoint/2010/main" val="137606860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21791" y="1107924"/>
            <a:ext cx="8156445" cy="4806043"/>
          </a:xfrm>
          <a:prstGeom prst="rect">
            <a:avLst/>
          </a:prstGeom>
        </p:spPr>
      </p:pic>
      <p:sp>
        <p:nvSpPr>
          <p:cNvPr id="15" name="Titel 1">
            <a:extLst>
              <a:ext uri="{FF2B5EF4-FFF2-40B4-BE49-F238E27FC236}">
                <a16:creationId xmlns:a16="http://schemas.microsoft.com/office/drawing/2014/main" id="{DE29E190-2B1D-4159-87A9-D396682ECE32}"/>
              </a:ext>
            </a:extLst>
          </p:cNvPr>
          <p:cNvSpPr txBox="1">
            <a:spLocks/>
          </p:cNvSpPr>
          <p:nvPr/>
        </p:nvSpPr>
        <p:spPr>
          <a:xfrm>
            <a:off x="478365" y="368300"/>
            <a:ext cx="11446715" cy="57550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1219170">
              <a:lnSpc>
                <a:spcPct val="85000"/>
              </a:lnSpc>
              <a:defRPr/>
            </a:pPr>
            <a:r>
              <a:rPr lang="fr-FR" sz="3733" dirty="0">
                <a:solidFill>
                  <a:schemeClr val="tx2"/>
                </a:solidFill>
                <a:latin typeface="Bebas Neue"/>
              </a:rPr>
              <a:t>The XAI challenge: </a:t>
            </a:r>
            <a:r>
              <a:rPr lang="fr-FR" sz="3733" dirty="0" err="1">
                <a:solidFill>
                  <a:schemeClr val="tx2"/>
                </a:solidFill>
                <a:latin typeface="Bebas Neue"/>
              </a:rPr>
              <a:t>Explainability</a:t>
            </a:r>
            <a:r>
              <a:rPr lang="fr-FR" sz="3733" dirty="0">
                <a:solidFill>
                  <a:schemeClr val="tx2"/>
                </a:solidFill>
                <a:latin typeface="Bebas Neue"/>
              </a:rPr>
              <a:t> vs </a:t>
            </a:r>
            <a:r>
              <a:rPr lang="fr-FR" sz="3733" dirty="0" err="1">
                <a:solidFill>
                  <a:schemeClr val="tx2"/>
                </a:solidFill>
                <a:latin typeface="Bebas Neue"/>
              </a:rPr>
              <a:t>Accuracy</a:t>
            </a:r>
            <a:endParaRPr lang="fr-FR" sz="3733" dirty="0">
              <a:solidFill>
                <a:schemeClr val="tx2"/>
              </a:solidFill>
              <a:latin typeface="Bebas Neue"/>
            </a:endParaRPr>
          </a:p>
        </p:txBody>
      </p:sp>
      <p:sp>
        <p:nvSpPr>
          <p:cNvPr id="20" name="Eye">
            <a:extLst>
              <a:ext uri="{FF2B5EF4-FFF2-40B4-BE49-F238E27FC236}">
                <a16:creationId xmlns:a16="http://schemas.microsoft.com/office/drawing/2014/main" id="{2FECD4BF-C943-488F-B44B-5FA85BF0F77B}"/>
              </a:ext>
            </a:extLst>
          </p:cNvPr>
          <p:cNvSpPr>
            <a:spLocks noChangeAspect="1" noEditPoints="1"/>
          </p:cNvSpPr>
          <p:nvPr/>
        </p:nvSpPr>
        <p:spPr bwMode="auto">
          <a:xfrm>
            <a:off x="11008600" y="636373"/>
            <a:ext cx="377027" cy="194340"/>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270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44">
              <a:defRPr/>
            </a:pPr>
            <a:endParaRPr lang="en-US" sz="1400">
              <a:gradFill>
                <a:gsLst>
                  <a:gs pos="0">
                    <a:srgbClr val="505050"/>
                  </a:gs>
                  <a:gs pos="100000">
                    <a:srgbClr val="505050"/>
                  </a:gs>
                </a:gsLst>
              </a:gradFill>
              <a:latin typeface="Segoe UI"/>
            </a:endParaRPr>
          </a:p>
        </p:txBody>
      </p:sp>
      <p:sp>
        <p:nvSpPr>
          <p:cNvPr id="2" name="TextBox 1">
            <a:extLst>
              <a:ext uri="{FF2B5EF4-FFF2-40B4-BE49-F238E27FC236}">
                <a16:creationId xmlns:a16="http://schemas.microsoft.com/office/drawing/2014/main" id="{61CFF7EB-976D-F647-AA67-561D157D7018}"/>
              </a:ext>
            </a:extLst>
          </p:cNvPr>
          <p:cNvSpPr txBox="1"/>
          <p:nvPr/>
        </p:nvSpPr>
        <p:spPr>
          <a:xfrm>
            <a:off x="478366" y="6077956"/>
            <a:ext cx="7874001" cy="451534"/>
          </a:xfrm>
          <a:prstGeom prst="rect">
            <a:avLst/>
          </a:prstGeom>
          <a:noFill/>
        </p:spPr>
        <p:txBody>
          <a:bodyPr wrap="square" lIns="0" tIns="0" rIns="0" bIns="0" rtlCol="0" anchor="b">
            <a:spAutoFit/>
          </a:bodyPr>
          <a:lstStyle/>
          <a:p>
            <a:pPr algn="l"/>
            <a:r>
              <a:rPr lang="en-US" sz="1467" dirty="0">
                <a:solidFill>
                  <a:schemeClr val="tx2">
                    <a:lumMod val="60000"/>
                    <a:lumOff val="40000"/>
                  </a:schemeClr>
                </a:solidFill>
              </a:rPr>
              <a:t>Courtesy of Microsoft. </a:t>
            </a:r>
          </a:p>
          <a:p>
            <a:r>
              <a:rPr lang="en-US" sz="1467" dirty="0">
                <a:solidFill>
                  <a:schemeClr val="tx2">
                    <a:lumMod val="60000"/>
                    <a:lumOff val="40000"/>
                  </a:schemeClr>
                </a:solidFill>
              </a:rPr>
              <a:t>Reference: Preet Gandhi, NVIDIA: https://</a:t>
            </a:r>
            <a:r>
              <a:rPr lang="en-US" sz="1467" dirty="0" err="1">
                <a:solidFill>
                  <a:schemeClr val="tx2">
                    <a:lumMod val="60000"/>
                    <a:lumOff val="40000"/>
                  </a:schemeClr>
                </a:solidFill>
              </a:rPr>
              <a:t>www.kdnuggets.com</a:t>
            </a:r>
            <a:r>
              <a:rPr lang="en-US" sz="1467" dirty="0">
                <a:solidFill>
                  <a:schemeClr val="tx2">
                    <a:lumMod val="60000"/>
                    <a:lumOff val="40000"/>
                  </a:schemeClr>
                </a:solidFill>
              </a:rPr>
              <a:t>/2019/01/explainable-</a:t>
            </a:r>
            <a:r>
              <a:rPr lang="en-US" sz="1467" dirty="0" err="1">
                <a:solidFill>
                  <a:schemeClr val="tx2">
                    <a:lumMod val="60000"/>
                    <a:lumOff val="40000"/>
                  </a:schemeClr>
                </a:solidFill>
              </a:rPr>
              <a:t>ai.html</a:t>
            </a:r>
            <a:endParaRPr lang="en-US" sz="1467" dirty="0">
              <a:solidFill>
                <a:schemeClr val="tx2">
                  <a:lumMod val="60000"/>
                  <a:lumOff val="40000"/>
                </a:schemeClr>
              </a:solidFill>
            </a:endParaRPr>
          </a:p>
        </p:txBody>
      </p:sp>
      <p:sp>
        <p:nvSpPr>
          <p:cNvPr id="4" name="Rectangle 3">
            <a:extLst>
              <a:ext uri="{FF2B5EF4-FFF2-40B4-BE49-F238E27FC236}">
                <a16:creationId xmlns:a16="http://schemas.microsoft.com/office/drawing/2014/main" id="{3C838E42-841B-8243-88B6-563F7D9BC786}"/>
              </a:ext>
            </a:extLst>
          </p:cNvPr>
          <p:cNvSpPr/>
          <p:nvPr/>
        </p:nvSpPr>
        <p:spPr>
          <a:xfrm>
            <a:off x="6361723" y="2000739"/>
            <a:ext cx="2469663" cy="40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a:endParaRPr lang="en-US" sz="1867" dirty="0">
              <a:solidFill>
                <a:schemeClr val="bg1"/>
              </a:solidFill>
              <a:latin typeface="Franklin Gothic Demi Cond" panose="020B0706030402020204" pitchFamily="34" charset="0"/>
            </a:endParaRPr>
          </a:p>
        </p:txBody>
      </p:sp>
      <p:sp>
        <p:nvSpPr>
          <p:cNvPr id="10" name="TextBox 9">
            <a:extLst>
              <a:ext uri="{FF2B5EF4-FFF2-40B4-BE49-F238E27FC236}">
                <a16:creationId xmlns:a16="http://schemas.microsoft.com/office/drawing/2014/main" id="{865BF097-24EE-544D-A380-391295328E75}"/>
              </a:ext>
            </a:extLst>
          </p:cNvPr>
          <p:cNvSpPr txBox="1"/>
          <p:nvPr/>
        </p:nvSpPr>
        <p:spPr>
          <a:xfrm>
            <a:off x="8458075" y="2282094"/>
            <a:ext cx="974626" cy="820674"/>
          </a:xfrm>
          <a:prstGeom prst="rect">
            <a:avLst/>
          </a:prstGeom>
          <a:noFill/>
        </p:spPr>
        <p:txBody>
          <a:bodyPr wrap="none" lIns="0" tIns="0" rIns="0" bIns="0" rtlCol="0" anchor="b">
            <a:spAutoFit/>
          </a:bodyPr>
          <a:lstStyle/>
          <a:p>
            <a:pPr algn="l"/>
            <a:r>
              <a:rPr lang="en-US" sz="5333" b="1" dirty="0">
                <a:solidFill>
                  <a:schemeClr val="tx2">
                    <a:lumMod val="60000"/>
                    <a:lumOff val="40000"/>
                  </a:schemeClr>
                </a:solidFill>
              </a:rPr>
              <a:t>XAI</a:t>
            </a:r>
          </a:p>
        </p:txBody>
      </p:sp>
      <p:sp>
        <p:nvSpPr>
          <p:cNvPr id="5" name="Right Arrow 4">
            <a:extLst>
              <a:ext uri="{FF2B5EF4-FFF2-40B4-BE49-F238E27FC236}">
                <a16:creationId xmlns:a16="http://schemas.microsoft.com/office/drawing/2014/main" id="{3B2A19AA-315E-DE40-809D-5DA58E6C177C}"/>
              </a:ext>
            </a:extLst>
          </p:cNvPr>
          <p:cNvSpPr/>
          <p:nvPr/>
        </p:nvSpPr>
        <p:spPr>
          <a:xfrm>
            <a:off x="7311431" y="2063292"/>
            <a:ext cx="874428" cy="1325897"/>
          </a:xfrm>
          <a:prstGeom prst="rightArrow">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04800" tIns="304800" rIns="304800" bIns="304800" rtlCol="0" anchor="ctr">
            <a:noAutofit/>
          </a:bodyPr>
          <a:lstStyle/>
          <a:p>
            <a:pPr algn="ctr"/>
            <a:endParaRPr lang="en-US" sz="1867" dirty="0">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328861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553917" y="3158725"/>
            <a:ext cx="2784000"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GB" sz="2133" dirty="0" err="1"/>
              <a:t>Visu</a:t>
            </a:r>
            <a:r>
              <a:rPr lang="en-GB" sz="2133" dirty="0"/>
              <a:t>. applications</a:t>
            </a:r>
          </a:p>
        </p:txBody>
      </p:sp>
      <p:sp>
        <p:nvSpPr>
          <p:cNvPr id="18" name="Rounded Rectangle 17"/>
          <p:cNvSpPr/>
          <p:nvPr/>
        </p:nvSpPr>
        <p:spPr>
          <a:xfrm>
            <a:off x="1547276" y="4127208"/>
            <a:ext cx="8787568"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t>Software layers</a:t>
            </a:r>
          </a:p>
        </p:txBody>
      </p:sp>
      <p:pic>
        <p:nvPicPr>
          <p:cNvPr id="9" name="Picture 8"/>
          <p:cNvPicPr>
            <a:picLocks noChangeAspect="1"/>
          </p:cNvPicPr>
          <p:nvPr/>
        </p:nvPicPr>
        <p:blipFill>
          <a:blip r:embed="rId2"/>
          <a:stretch>
            <a:fillRect/>
          </a:stretch>
        </p:blipFill>
        <p:spPr>
          <a:xfrm>
            <a:off x="1624112" y="4191100"/>
            <a:ext cx="768000" cy="690229"/>
          </a:xfrm>
          <a:prstGeom prst="rect">
            <a:avLst/>
          </a:prstGeom>
        </p:spPr>
      </p:pic>
      <p:sp>
        <p:nvSpPr>
          <p:cNvPr id="4" name="Title 3">
            <a:extLst>
              <a:ext uri="{FF2B5EF4-FFF2-40B4-BE49-F238E27FC236}">
                <a16:creationId xmlns:a16="http://schemas.microsoft.com/office/drawing/2014/main" id="{4A8BCC8F-A25C-B74B-8298-A5B31C86FCF3}"/>
              </a:ext>
            </a:extLst>
          </p:cNvPr>
          <p:cNvSpPr>
            <a:spLocks noGrp="1"/>
          </p:cNvSpPr>
          <p:nvPr>
            <p:ph type="title"/>
          </p:nvPr>
        </p:nvSpPr>
        <p:spPr/>
        <p:txBody>
          <a:bodyPr/>
          <a:lstStyle/>
          <a:p>
            <a:r>
              <a:rPr lang="en-GB" dirty="0"/>
              <a:t>Behind the scene: The Digital Twin Architecture</a:t>
            </a:r>
          </a:p>
        </p:txBody>
      </p:sp>
      <p:sp>
        <p:nvSpPr>
          <p:cNvPr id="5" name="Text Placeholder 4"/>
          <p:cNvSpPr>
            <a:spLocks noGrp="1"/>
          </p:cNvSpPr>
          <p:nvPr>
            <p:ph type="body" idx="28"/>
          </p:nvPr>
        </p:nvSpPr>
        <p:spPr/>
        <p:txBody>
          <a:bodyPr>
            <a:normAutofit fontScale="92500" lnSpcReduction="20000"/>
          </a:bodyPr>
          <a:lstStyle/>
          <a:p>
            <a:r>
              <a:rPr lang="en-GB" dirty="0"/>
              <a:t> </a:t>
            </a:r>
          </a:p>
        </p:txBody>
      </p:sp>
      <p:sp>
        <p:nvSpPr>
          <p:cNvPr id="2" name="Rounded Rectangle 1"/>
          <p:cNvSpPr/>
          <p:nvPr/>
        </p:nvSpPr>
        <p:spPr>
          <a:xfrm>
            <a:off x="1547276" y="5095691"/>
            <a:ext cx="8787568" cy="816000"/>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solidFill>
                  <a:schemeClr val="tx1"/>
                </a:solidFill>
              </a:rPr>
              <a:t>Powerful cluster of dedicated servers</a:t>
            </a:r>
          </a:p>
        </p:txBody>
      </p:sp>
      <p:sp>
        <p:nvSpPr>
          <p:cNvPr id="11" name="Rounded Rectangle 10"/>
          <p:cNvSpPr/>
          <p:nvPr/>
        </p:nvSpPr>
        <p:spPr>
          <a:xfrm>
            <a:off x="1547275" y="1221763"/>
            <a:ext cx="8787568" cy="816000"/>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solidFill>
                  <a:schemeClr val="tx1"/>
                </a:solidFill>
              </a:rPr>
              <a:t>Visualisation wall + Interactive devices</a:t>
            </a:r>
          </a:p>
        </p:txBody>
      </p:sp>
      <p:sp>
        <p:nvSpPr>
          <p:cNvPr id="14" name="Rounded Rectangle 13"/>
          <p:cNvSpPr/>
          <p:nvPr/>
        </p:nvSpPr>
        <p:spPr>
          <a:xfrm>
            <a:off x="1547276" y="2190244"/>
            <a:ext cx="8787568"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t>LIST DEBORAH middleware</a:t>
            </a:r>
          </a:p>
        </p:txBody>
      </p:sp>
      <p:sp>
        <p:nvSpPr>
          <p:cNvPr id="16" name="Rounded Rectangle 15"/>
          <p:cNvSpPr/>
          <p:nvPr/>
        </p:nvSpPr>
        <p:spPr>
          <a:xfrm>
            <a:off x="4549059" y="3158725"/>
            <a:ext cx="2784000"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GB" sz="2133" dirty="0" err="1"/>
              <a:t>Visu</a:t>
            </a:r>
            <a:r>
              <a:rPr lang="en-GB" sz="2133" dirty="0"/>
              <a:t>. applications</a:t>
            </a:r>
          </a:p>
        </p:txBody>
      </p:sp>
      <p:sp>
        <p:nvSpPr>
          <p:cNvPr id="17" name="Rounded Rectangle 16"/>
          <p:cNvSpPr/>
          <p:nvPr/>
        </p:nvSpPr>
        <p:spPr>
          <a:xfrm>
            <a:off x="7549072" y="3158725"/>
            <a:ext cx="2784000" cy="816000"/>
          </a:xfrm>
          <a:prstGeom prst="round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t>…</a:t>
            </a:r>
          </a:p>
        </p:txBody>
      </p:sp>
      <p:sp>
        <p:nvSpPr>
          <p:cNvPr id="13" name="Rounded Rectangle 12"/>
          <p:cNvSpPr/>
          <p:nvPr/>
        </p:nvSpPr>
        <p:spPr>
          <a:xfrm rot="16200000">
            <a:off x="-1420203" y="3119887"/>
            <a:ext cx="4690377" cy="893231"/>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6000" tIns="48000" rIns="96000" bIns="48000" rtlCol="0" anchor="ctr"/>
          <a:lstStyle/>
          <a:p>
            <a:r>
              <a:rPr lang="en-GB" sz="2133" dirty="0"/>
              <a:t>Team of skilled Researchers &amp; Engineers</a:t>
            </a:r>
          </a:p>
        </p:txBody>
      </p:sp>
      <p:sp>
        <p:nvSpPr>
          <p:cNvPr id="3" name="TextBox 2"/>
          <p:cNvSpPr txBox="1"/>
          <p:nvPr/>
        </p:nvSpPr>
        <p:spPr>
          <a:xfrm>
            <a:off x="8370442" y="3499159"/>
            <a:ext cx="1141260" cy="379656"/>
          </a:xfrm>
          <a:prstGeom prst="rect">
            <a:avLst/>
          </a:prstGeom>
          <a:solidFill>
            <a:schemeClr val="bg1"/>
          </a:solidFill>
        </p:spPr>
        <p:txBody>
          <a:bodyPr wrap="square" rtlCol="0">
            <a:spAutoFit/>
          </a:bodyPr>
          <a:lstStyle/>
          <a:p>
            <a:pPr algn="ctr"/>
            <a:r>
              <a:rPr lang="en-GB" sz="1867" dirty="0"/>
              <a:t>Partners</a:t>
            </a:r>
          </a:p>
        </p:txBody>
      </p:sp>
      <p:pic>
        <p:nvPicPr>
          <p:cNvPr id="20" name="Picture 19"/>
          <p:cNvPicPr>
            <a:picLocks noChangeAspect="1"/>
          </p:cNvPicPr>
          <p:nvPr/>
        </p:nvPicPr>
        <p:blipFill>
          <a:blip r:embed="rId3"/>
          <a:stretch>
            <a:fillRect/>
          </a:stretch>
        </p:blipFill>
        <p:spPr>
          <a:xfrm>
            <a:off x="563755" y="1310029"/>
            <a:ext cx="615964" cy="385977"/>
          </a:xfrm>
          <a:prstGeom prst="rect">
            <a:avLst/>
          </a:prstGeom>
        </p:spPr>
      </p:pic>
      <p:pic>
        <p:nvPicPr>
          <p:cNvPr id="12" name="Picture 11"/>
          <p:cNvPicPr>
            <a:picLocks noChangeAspect="1"/>
          </p:cNvPicPr>
          <p:nvPr/>
        </p:nvPicPr>
        <p:blipFill>
          <a:blip r:embed="rId4"/>
          <a:stretch>
            <a:fillRect/>
          </a:stretch>
        </p:blipFill>
        <p:spPr>
          <a:xfrm>
            <a:off x="1624113" y="6193232"/>
            <a:ext cx="2495551" cy="394035"/>
          </a:xfrm>
          <a:prstGeom prst="rect">
            <a:avLst/>
          </a:prstGeom>
        </p:spPr>
      </p:pic>
      <p:sp>
        <p:nvSpPr>
          <p:cNvPr id="21" name="Rectangle 20"/>
          <p:cNvSpPr/>
          <p:nvPr/>
        </p:nvSpPr>
        <p:spPr>
          <a:xfrm>
            <a:off x="386013" y="6246621"/>
            <a:ext cx="934871" cy="256545"/>
          </a:xfrm>
          <a:prstGeom prst="rect">
            <a:avLst/>
          </a:prstGeom>
        </p:spPr>
        <p:txBody>
          <a:bodyPr wrap="none">
            <a:spAutoFit/>
          </a:bodyPr>
          <a:lstStyle/>
          <a:p>
            <a:r>
              <a:rPr lang="en-GB" sz="1067"/>
              <a:t>Co-funded by</a:t>
            </a:r>
            <a:endParaRPr lang="en-GB" sz="1067" dirty="0"/>
          </a:p>
        </p:txBody>
      </p:sp>
      <p:pic>
        <p:nvPicPr>
          <p:cNvPr id="8" name="Picture 7"/>
          <p:cNvPicPr>
            <a:picLocks noChangeAspect="1"/>
          </p:cNvPicPr>
          <p:nvPr/>
        </p:nvPicPr>
        <p:blipFill>
          <a:blip r:embed="rId5"/>
          <a:stretch>
            <a:fillRect/>
          </a:stretch>
        </p:blipFill>
        <p:spPr>
          <a:xfrm>
            <a:off x="1624112" y="1299842"/>
            <a:ext cx="763499" cy="686183"/>
          </a:xfrm>
          <a:prstGeom prst="rect">
            <a:avLst/>
          </a:prstGeom>
        </p:spPr>
      </p:pic>
      <p:pic>
        <p:nvPicPr>
          <p:cNvPr id="32" name="Picture 31"/>
          <p:cNvPicPr>
            <a:picLocks noChangeAspect="1"/>
          </p:cNvPicPr>
          <p:nvPr/>
        </p:nvPicPr>
        <p:blipFill>
          <a:blip r:embed="rId5"/>
          <a:stretch>
            <a:fillRect/>
          </a:stretch>
        </p:blipFill>
        <p:spPr>
          <a:xfrm>
            <a:off x="1624112" y="5172657"/>
            <a:ext cx="763499" cy="686183"/>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9048" y="2257283"/>
            <a:ext cx="873760" cy="406400"/>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9048" y="3210255"/>
            <a:ext cx="873760" cy="406400"/>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315" y="4288995"/>
            <a:ext cx="873760" cy="406400"/>
          </a:xfrm>
          <a:prstGeom prst="rect">
            <a:avLst/>
          </a:prstGeom>
        </p:spPr>
      </p:pic>
      <p:grpSp>
        <p:nvGrpSpPr>
          <p:cNvPr id="47" name="Group 46"/>
          <p:cNvGrpSpPr/>
          <p:nvPr/>
        </p:nvGrpSpPr>
        <p:grpSpPr>
          <a:xfrm>
            <a:off x="10334842" y="1201605"/>
            <a:ext cx="1382389" cy="4764539"/>
            <a:chOff x="7151628" y="901204"/>
            <a:chExt cx="1036792" cy="3573404"/>
          </a:xfrm>
        </p:grpSpPr>
        <p:sp>
          <p:nvSpPr>
            <p:cNvPr id="10" name="Right Brace 9"/>
            <p:cNvSpPr/>
            <p:nvPr/>
          </p:nvSpPr>
          <p:spPr>
            <a:xfrm>
              <a:off x="7265443" y="1640205"/>
              <a:ext cx="352359" cy="2067201"/>
            </a:xfrm>
            <a:prstGeom prst="rightBrace">
              <a:avLst>
                <a:gd name="adj1" fmla="val 51552"/>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sp>
          <p:nvSpPr>
            <p:cNvPr id="19" name="TextBox 18"/>
            <p:cNvSpPr txBox="1"/>
            <p:nvPr/>
          </p:nvSpPr>
          <p:spPr>
            <a:xfrm>
              <a:off x="7605138" y="2928163"/>
              <a:ext cx="551642" cy="207749"/>
            </a:xfrm>
            <a:prstGeom prst="rect">
              <a:avLst/>
            </a:prstGeom>
            <a:noFill/>
          </p:spPr>
          <p:txBody>
            <a:bodyPr wrap="none" rtlCol="0">
              <a:spAutoFit/>
            </a:bodyPr>
            <a:lstStyle/>
            <a:p>
              <a:r>
                <a:rPr lang="en-GB" sz="1200" dirty="0"/>
                <a:t>software</a:t>
              </a:r>
            </a:p>
          </p:txBody>
        </p:sp>
        <p:sp>
          <p:nvSpPr>
            <p:cNvPr id="27" name="TextBox 26"/>
            <p:cNvSpPr txBox="1"/>
            <p:nvPr/>
          </p:nvSpPr>
          <p:spPr>
            <a:xfrm>
              <a:off x="7151628" y="4266859"/>
              <a:ext cx="584920" cy="207749"/>
            </a:xfrm>
            <a:prstGeom prst="rect">
              <a:avLst/>
            </a:prstGeom>
            <a:noFill/>
          </p:spPr>
          <p:txBody>
            <a:bodyPr wrap="none" rtlCol="0">
              <a:spAutoFit/>
            </a:bodyPr>
            <a:lstStyle/>
            <a:p>
              <a:r>
                <a:rPr lang="en-GB" sz="1200" dirty="0"/>
                <a:t>hardware</a:t>
              </a:r>
            </a:p>
          </p:txBody>
        </p:sp>
        <p:sp>
          <p:nvSpPr>
            <p:cNvPr id="28" name="TextBox 27"/>
            <p:cNvSpPr txBox="1"/>
            <p:nvPr/>
          </p:nvSpPr>
          <p:spPr>
            <a:xfrm>
              <a:off x="7151628" y="1313244"/>
              <a:ext cx="584920" cy="207749"/>
            </a:xfrm>
            <a:prstGeom prst="rect">
              <a:avLst/>
            </a:prstGeom>
            <a:noFill/>
          </p:spPr>
          <p:txBody>
            <a:bodyPr wrap="none" rtlCol="0">
              <a:spAutoFit/>
            </a:bodyPr>
            <a:lstStyle/>
            <a:p>
              <a:r>
                <a:rPr lang="en-GB" sz="1200" dirty="0"/>
                <a:t>hardware</a:t>
              </a:r>
            </a:p>
          </p:txBody>
        </p:sp>
        <p:pic>
          <p:nvPicPr>
            <p:cNvPr id="41" name="Picture 40"/>
            <p:cNvPicPr>
              <a:picLocks noChangeAspect="1"/>
            </p:cNvPicPr>
            <p:nvPr/>
          </p:nvPicPr>
          <p:blipFill>
            <a:blip r:embed="rId7"/>
            <a:stretch>
              <a:fillRect/>
            </a:stretch>
          </p:blipFill>
          <p:spPr>
            <a:xfrm>
              <a:off x="7265377" y="901204"/>
              <a:ext cx="438068" cy="438068"/>
            </a:xfrm>
            <a:prstGeom prst="rect">
              <a:avLst/>
            </a:prstGeom>
          </p:spPr>
        </p:pic>
        <p:pic>
          <p:nvPicPr>
            <p:cNvPr id="45" name="Picture 44"/>
            <p:cNvPicPr>
              <a:picLocks noChangeAspect="1"/>
            </p:cNvPicPr>
            <p:nvPr/>
          </p:nvPicPr>
          <p:blipFill>
            <a:blip r:embed="rId8"/>
            <a:stretch>
              <a:fillRect/>
            </a:stretch>
          </p:blipFill>
          <p:spPr>
            <a:xfrm>
              <a:off x="7672381" y="2475764"/>
              <a:ext cx="516039" cy="432384"/>
            </a:xfrm>
            <a:prstGeom prst="rect">
              <a:avLst/>
            </a:prstGeom>
          </p:spPr>
        </p:pic>
        <p:pic>
          <p:nvPicPr>
            <p:cNvPr id="46" name="Picture 45"/>
            <p:cNvPicPr>
              <a:picLocks noChangeAspect="1"/>
            </p:cNvPicPr>
            <p:nvPr/>
          </p:nvPicPr>
          <p:blipFill>
            <a:blip r:embed="rId7"/>
            <a:stretch>
              <a:fillRect/>
            </a:stretch>
          </p:blipFill>
          <p:spPr>
            <a:xfrm>
              <a:off x="7265377" y="3821768"/>
              <a:ext cx="438068" cy="438068"/>
            </a:xfrm>
            <a:prstGeom prst="rect">
              <a:avLst/>
            </a:prstGeom>
          </p:spPr>
        </p:pic>
      </p:grpSp>
    </p:spTree>
    <p:extLst>
      <p:ext uri="{BB962C8B-B14F-4D97-AF65-F5344CB8AC3E}">
        <p14:creationId xmlns:p14="http://schemas.microsoft.com/office/powerpoint/2010/main" val="3542821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3D rendering of virus cells">
            <a:extLst>
              <a:ext uri="{FF2B5EF4-FFF2-40B4-BE49-F238E27FC236}">
                <a16:creationId xmlns:a16="http://schemas.microsoft.com/office/drawing/2014/main" id="{4629420C-1F51-40CA-B097-AD8ADD06CDF8}"/>
              </a:ext>
            </a:extLst>
          </p:cNvPr>
          <p:cNvPicPr>
            <a:picLocks noChangeAspect="1"/>
          </p:cNvPicPr>
          <p:nvPr/>
        </p:nvPicPr>
        <p:blipFill rotWithShape="1">
          <a:blip r:embed="rId2"/>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68485D-0E81-474E-8F5B-C9BF8D1CCC15}"/>
              </a:ext>
            </a:extLst>
          </p:cNvPr>
          <p:cNvSpPr>
            <a:spLocks noGrp="1"/>
          </p:cNvSpPr>
          <p:nvPr>
            <p:ph type="title" idx="4294967295"/>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Covid-19</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2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shoots growing in stone cracks">
            <a:extLst>
              <a:ext uri="{FF2B5EF4-FFF2-40B4-BE49-F238E27FC236}">
                <a16:creationId xmlns:a16="http://schemas.microsoft.com/office/drawing/2014/main" id="{1F359AB6-6B72-4BC3-B422-C4B4F025317C}"/>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68485D-0E81-474E-8F5B-C9BF8D1CCC15}"/>
              </a:ext>
            </a:extLst>
          </p:cNvPr>
          <p:cNvSpPr>
            <a:spLocks noGrp="1"/>
          </p:cNvSpPr>
          <p:nvPr>
            <p:ph type="title" idx="4294967295"/>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Anti-Fragility</a:t>
            </a:r>
          </a:p>
        </p:txBody>
      </p:sp>
    </p:spTree>
    <p:extLst>
      <p:ext uri="{BB962C8B-B14F-4D97-AF65-F5344CB8AC3E}">
        <p14:creationId xmlns:p14="http://schemas.microsoft.com/office/powerpoint/2010/main" val="2221542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0AA9E3B-EF80-1D44-94D0-8077966F5A10}"/>
              </a:ext>
            </a:extLst>
          </p:cNvPr>
          <p:cNvSpPr>
            <a:spLocks noGrp="1"/>
          </p:cNvSpPr>
          <p:nvPr>
            <p:ph type="title"/>
          </p:nvPr>
        </p:nvSpPr>
        <p:spPr>
          <a:xfrm>
            <a:off x="4162567" y="818984"/>
            <a:ext cx="6714699" cy="3178689"/>
          </a:xfrm>
        </p:spPr>
        <p:txBody>
          <a:bodyPr vert="horz" lIns="91440" tIns="45720" rIns="91440" bIns="45720" rtlCol="0" anchor="b">
            <a:normAutofit/>
          </a:bodyPr>
          <a:lstStyle/>
          <a:p>
            <a:pPr>
              <a:lnSpc>
                <a:spcPct val="90000"/>
              </a:lnSpc>
            </a:pPr>
            <a:r>
              <a:rPr lang="en-US" sz="4800" kern="1200">
                <a:solidFill>
                  <a:srgbClr val="FFFFFF"/>
                </a:solidFill>
                <a:latin typeface="+mj-lt"/>
                <a:ea typeface="+mj-ea"/>
                <a:cs typeface="+mj-cs"/>
              </a:rPr>
              <a:t>Problems you choose and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problems that choose you</a:t>
            </a:r>
          </a:p>
        </p:txBody>
      </p:sp>
      <p:sp>
        <p:nvSpPr>
          <p:cNvPr id="29"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5"/>
          </p:nvPr>
        </p:nvSpPr>
        <p:spPr>
          <a:xfrm>
            <a:off x="4285397" y="4960961"/>
            <a:ext cx="7055893" cy="1078054"/>
          </a:xfrm>
        </p:spPr>
        <p:txBody>
          <a:bodyPr vert="horz" lIns="91440" tIns="45720" rIns="91440" bIns="45720" rtlCol="0">
            <a:normAutofit/>
          </a:bodyPr>
          <a:lstStyle/>
          <a:p>
            <a:pPr>
              <a:lnSpc>
                <a:spcPct val="90000"/>
              </a:lnSpc>
              <a:buNone/>
            </a:pPr>
            <a:r>
              <a:rPr lang="en-US" sz="2200" kern="1200">
                <a:solidFill>
                  <a:srgbClr val="FFFFFF"/>
                </a:solidFill>
                <a:latin typeface="+mn-lt"/>
                <a:ea typeface="+mn-ea"/>
                <a:cs typeface="+mn-cs"/>
              </a:rPr>
              <a:t>Towards a Digital </a:t>
            </a:r>
            <a:br>
              <a:rPr lang="en-US" sz="2200" kern="1200">
                <a:solidFill>
                  <a:srgbClr val="FFFFFF"/>
                </a:solidFill>
                <a:latin typeface="+mn-lt"/>
                <a:ea typeface="+mn-ea"/>
                <a:cs typeface="+mn-cs"/>
              </a:rPr>
            </a:br>
            <a:r>
              <a:rPr lang="en-US" sz="2200" kern="1200">
                <a:solidFill>
                  <a:srgbClr val="FFFFFF"/>
                </a:solidFill>
                <a:latin typeface="+mn-lt"/>
                <a:ea typeface="+mn-ea"/>
                <a:cs typeface="+mn-cs"/>
              </a:rPr>
              <a:t>&amp; Resilient (anti-fragile) </a:t>
            </a:r>
            <a:br>
              <a:rPr lang="en-US" sz="2200" kern="1200">
                <a:solidFill>
                  <a:srgbClr val="FFFFFF"/>
                </a:solidFill>
                <a:latin typeface="+mn-lt"/>
                <a:ea typeface="+mn-ea"/>
                <a:cs typeface="+mn-cs"/>
              </a:rPr>
            </a:br>
            <a:r>
              <a:rPr lang="en-US" sz="2200" kern="1200">
                <a:solidFill>
                  <a:srgbClr val="FFFFFF"/>
                </a:solidFill>
                <a:latin typeface="+mn-lt"/>
                <a:ea typeface="+mn-ea"/>
                <a:cs typeface="+mn-cs"/>
              </a:rPr>
              <a:t>Society</a:t>
            </a:r>
          </a:p>
        </p:txBody>
      </p:sp>
    </p:spTree>
    <p:extLst>
      <p:ext uri="{BB962C8B-B14F-4D97-AF65-F5344CB8AC3E}">
        <p14:creationId xmlns:p14="http://schemas.microsoft.com/office/powerpoint/2010/main" val="66329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14756" y="4498848"/>
            <a:ext cx="10762488" cy="1207008"/>
          </a:xfrm>
        </p:spPr>
        <p:txBody>
          <a:bodyPr vert="horz" lIns="91440" tIns="45720" rIns="91440" bIns="45720" rtlCol="0" anchor="b">
            <a:normAutofit/>
          </a:bodyPr>
          <a:lstStyle/>
          <a:p>
            <a:pPr algn="ctr"/>
            <a:r>
              <a:rPr lang="en-US" sz="5100" kern="1200">
                <a:solidFill>
                  <a:schemeClr val="tx1"/>
                </a:solidFill>
                <a:latin typeface="+mj-lt"/>
                <a:ea typeface="+mj-ea"/>
                <a:cs typeface="+mj-cs"/>
              </a:rPr>
              <a:t>Internet of Things in Cities – Medellín</a:t>
            </a:r>
          </a:p>
        </p:txBody>
      </p:sp>
      <p:pic>
        <p:nvPicPr>
          <p:cNvPr id="6" name="Bild 5"/>
          <p:cNvPicPr>
            <a:picLocks noChangeAspect="1"/>
          </p:cNvPicPr>
          <p:nvPr/>
        </p:nvPicPr>
        <p:blipFill rotWithShape="1">
          <a:blip r:embed="rId2"/>
          <a:srcRect t="1333" r="-2" b="-2"/>
          <a:stretch/>
        </p:blipFill>
        <p:spPr>
          <a:xfrm>
            <a:off x="609600" y="320749"/>
            <a:ext cx="5212080" cy="3856948"/>
          </a:xfrm>
          <a:prstGeom prst="rect">
            <a:avLst/>
          </a:prstGeom>
        </p:spPr>
      </p:pic>
      <p:cxnSp>
        <p:nvCxnSpPr>
          <p:cNvPr id="15" name="Straight Connector 1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Bild 3"/>
          <p:cNvPicPr>
            <a:picLocks noChangeAspect="1"/>
          </p:cNvPicPr>
          <p:nvPr/>
        </p:nvPicPr>
        <p:blipFill rotWithShape="1">
          <a:blip r:embed="rId3"/>
          <a:srcRect t="9986" r="-2" b="14297"/>
          <a:stretch/>
        </p:blipFill>
        <p:spPr>
          <a:xfrm>
            <a:off x="6370320" y="320109"/>
            <a:ext cx="5212080" cy="3857568"/>
          </a:xfrm>
          <a:prstGeom prst="rect">
            <a:avLst/>
          </a:prstGeom>
        </p:spPr>
      </p:pic>
    </p:spTree>
    <p:extLst>
      <p:ext uri="{BB962C8B-B14F-4D97-AF65-F5344CB8AC3E}">
        <p14:creationId xmlns:p14="http://schemas.microsoft.com/office/powerpoint/2010/main" val="14934931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41247" y="474146"/>
            <a:ext cx="10515593" cy="1197864"/>
          </a:xfrm>
        </p:spPr>
        <p:txBody>
          <a:bodyPr vert="horz" lIns="91440" tIns="45720" rIns="91440" bIns="45720" rtlCol="0" anchor="ctr">
            <a:normAutofit/>
          </a:bodyPr>
          <a:lstStyle/>
          <a:p>
            <a:r>
              <a:rPr lang="en-US"/>
              <a:t>Internet of Things in Cities – Mazdar City </a:t>
            </a:r>
          </a:p>
        </p:txBody>
      </p:sp>
      <p:sp>
        <p:nvSpPr>
          <p:cNvPr id="12"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 2"/>
          <p:cNvPicPr>
            <a:picLocks noChangeAspect="1"/>
          </p:cNvPicPr>
          <p:nvPr/>
        </p:nvPicPr>
        <p:blipFill rotWithShape="1">
          <a:blip r:embed="rId3"/>
          <a:srcRect l="540" r="1" b="1"/>
          <a:stretch/>
        </p:blipFill>
        <p:spPr>
          <a:xfrm>
            <a:off x="835153" y="2002117"/>
            <a:ext cx="6215794" cy="4171569"/>
          </a:xfrm>
          <a:prstGeom prst="rect">
            <a:avLst/>
          </a:prstGeom>
        </p:spPr>
      </p:pic>
      <p:sp>
        <p:nvSpPr>
          <p:cNvPr id="5" name="Rechteck 4"/>
          <p:cNvSpPr/>
          <p:nvPr/>
        </p:nvSpPr>
        <p:spPr>
          <a:xfrm>
            <a:off x="7533314" y="1999578"/>
            <a:ext cx="3823525" cy="4171568"/>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By 2016, the world's first climate-neutral city - Masdar City – was set to emerge from the sands of the Arabian desert. </a:t>
            </a:r>
          </a:p>
        </p:txBody>
      </p:sp>
    </p:spTree>
    <p:extLst>
      <p:ext uri="{BB962C8B-B14F-4D97-AF65-F5344CB8AC3E}">
        <p14:creationId xmlns:p14="http://schemas.microsoft.com/office/powerpoint/2010/main" val="1184047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41247" y="474146"/>
            <a:ext cx="10515593" cy="1197864"/>
          </a:xfrm>
        </p:spPr>
        <p:txBody>
          <a:bodyPr vert="horz" lIns="91440" tIns="45720" rIns="91440" bIns="45720" rtlCol="0" anchor="ctr">
            <a:normAutofit/>
          </a:bodyPr>
          <a:lstStyle/>
          <a:p>
            <a:r>
              <a:rPr lang="en-US" sz="3700"/>
              <a:t>Internet of Things in Cities – Mazdar City – reality only 5% </a:t>
            </a:r>
          </a:p>
        </p:txBody>
      </p:sp>
      <p:sp>
        <p:nvSpPr>
          <p:cNvPr id="12"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 3"/>
          <p:cNvPicPr>
            <a:picLocks noChangeAspect="1"/>
          </p:cNvPicPr>
          <p:nvPr/>
        </p:nvPicPr>
        <p:blipFill rotWithShape="1">
          <a:blip r:embed="rId3"/>
          <a:srcRect r="17304" b="1"/>
          <a:stretch/>
        </p:blipFill>
        <p:spPr>
          <a:xfrm>
            <a:off x="835153" y="2002117"/>
            <a:ext cx="6215794" cy="4171569"/>
          </a:xfrm>
          <a:prstGeom prst="rect">
            <a:avLst/>
          </a:prstGeom>
        </p:spPr>
      </p:pic>
      <p:sp>
        <p:nvSpPr>
          <p:cNvPr id="5" name="Rechteck 4"/>
          <p:cNvSpPr/>
          <p:nvPr/>
        </p:nvSpPr>
        <p:spPr>
          <a:xfrm>
            <a:off x="7533314" y="1999578"/>
            <a:ext cx="3823525" cy="4171568"/>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By 2016, the world's first climate-neutral city - Masdar City – was set to emerge from the sands of the Arabian desert. </a:t>
            </a:r>
          </a:p>
        </p:txBody>
      </p:sp>
    </p:spTree>
    <p:extLst>
      <p:ext uri="{BB962C8B-B14F-4D97-AF65-F5344CB8AC3E}">
        <p14:creationId xmlns:p14="http://schemas.microsoft.com/office/powerpoint/2010/main" val="144813394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colorTemperature colorTemp="6423"/>
                    </a14:imgEffect>
                    <a14:imgEffect>
                      <a14:saturation sat="154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836734" y="1420895"/>
            <a:ext cx="3360000" cy="3360000"/>
          </a:xfrm>
          <a:prstGeom prst="rect">
            <a:avLst/>
          </a:prstGeom>
        </p:spPr>
      </p:pic>
      <p:pic>
        <p:nvPicPr>
          <p:cNvPr id="8" name="Picture 7"/>
          <p:cNvPicPr>
            <a:picLocks noChangeAspect="1"/>
          </p:cNvPicPr>
          <p:nvPr/>
        </p:nvPicPr>
        <p:blipFill>
          <a:blip r:embed="rId6"/>
          <a:stretch>
            <a:fillRect/>
          </a:stretch>
        </p:blipFill>
        <p:spPr>
          <a:xfrm>
            <a:off x="7793706" y="1488058"/>
            <a:ext cx="3360000" cy="3360000"/>
          </a:xfrm>
          <a:prstGeom prst="rect">
            <a:avLst/>
          </a:prstGeom>
        </p:spPr>
      </p:pic>
      <p:sp>
        <p:nvSpPr>
          <p:cNvPr id="96" name="Title 5">
            <a:extLst>
              <a:ext uri="{FF2B5EF4-FFF2-40B4-BE49-F238E27FC236}">
                <a16:creationId xmlns:a16="http://schemas.microsoft.com/office/drawing/2014/main" id="{885FD001-AB93-5A44-88FE-10EDBD2EB1FF}"/>
              </a:ext>
            </a:extLst>
          </p:cNvPr>
          <p:cNvSpPr>
            <a:spLocks noGrp="1"/>
          </p:cNvSpPr>
          <p:nvPr>
            <p:ph type="title"/>
          </p:nvPr>
        </p:nvSpPr>
        <p:spPr>
          <a:xfrm>
            <a:off x="478367" y="368300"/>
            <a:ext cx="11209691" cy="503347"/>
          </a:xfrm>
        </p:spPr>
        <p:txBody>
          <a:bodyPr>
            <a:normAutofit fontScale="90000"/>
          </a:bodyPr>
          <a:lstStyle/>
          <a:p>
            <a:r>
              <a:rPr lang="en-US" dirty="0">
                <a:latin typeface="Bebas Neue"/>
              </a:rPr>
              <a:t>National Luxembourg Digital Twin</a:t>
            </a:r>
            <a:endParaRPr lang="en-US" dirty="0"/>
          </a:p>
        </p:txBody>
      </p:sp>
      <p:sp>
        <p:nvSpPr>
          <p:cNvPr id="2" name="Rectangle 1"/>
          <p:cNvSpPr/>
          <p:nvPr/>
        </p:nvSpPr>
        <p:spPr>
          <a:xfrm>
            <a:off x="478367" y="809696"/>
            <a:ext cx="11235267" cy="421033"/>
          </a:xfrm>
          <a:prstGeom prst="rect">
            <a:avLst/>
          </a:prstGeom>
        </p:spPr>
        <p:txBody>
          <a:bodyPr wrap="square" lIns="0" tIns="0" rIns="0" bIns="0">
            <a:noAutofit/>
          </a:bodyPr>
          <a:lstStyle/>
          <a:p>
            <a:r>
              <a:rPr lang="en-US" sz="2400" b="1" dirty="0">
                <a:solidFill>
                  <a:schemeClr val="tx2"/>
                </a:solidFill>
              </a:rPr>
              <a:t>The digital backbone to Innovation for Resilience and Sustainability</a:t>
            </a:r>
            <a:endParaRPr lang="en-GB" sz="2400" b="1" dirty="0">
              <a:solidFill>
                <a:schemeClr val="tx2"/>
              </a:solidFill>
            </a:endParaRPr>
          </a:p>
        </p:txBody>
      </p:sp>
      <p:pic>
        <p:nvPicPr>
          <p:cNvPr id="10" name="Picture 9"/>
          <p:cNvPicPr>
            <a:picLocks noChangeAspect="1"/>
          </p:cNvPicPr>
          <p:nvPr/>
        </p:nvPicPr>
        <p:blipFill>
          <a:blip r:embed="rId7"/>
          <a:stretch>
            <a:fillRect/>
          </a:stretch>
        </p:blipFill>
        <p:spPr>
          <a:xfrm>
            <a:off x="7793706" y="5191003"/>
            <a:ext cx="3360000" cy="1167667"/>
          </a:xfrm>
          <a:prstGeom prst="rect">
            <a:avLst/>
          </a:prstGeom>
        </p:spPr>
      </p:pic>
      <p:pic>
        <p:nvPicPr>
          <p:cNvPr id="11" name="Picture 10"/>
          <p:cNvPicPr>
            <a:picLocks noChangeAspect="1"/>
          </p:cNvPicPr>
          <p:nvPr/>
        </p:nvPicPr>
        <p:blipFill>
          <a:blip r:embed="rId8"/>
          <a:stretch>
            <a:fillRect/>
          </a:stretch>
        </p:blipFill>
        <p:spPr>
          <a:xfrm>
            <a:off x="1032783" y="5603821"/>
            <a:ext cx="3360000" cy="624003"/>
          </a:xfrm>
          <a:prstGeom prst="rect">
            <a:avLst/>
          </a:prstGeom>
        </p:spPr>
      </p:pic>
    </p:spTree>
    <p:extLst>
      <p:ext uri="{BB962C8B-B14F-4D97-AF65-F5344CB8AC3E}">
        <p14:creationId xmlns:p14="http://schemas.microsoft.com/office/powerpoint/2010/main" val="1917810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6CADCE33-5586-4A4A-B3D6-C5B54E7C5F8B}"/>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kern="1200" dirty="0">
                <a:latin typeface="+mj-lt"/>
                <a:ea typeface="+mj-ea"/>
                <a:cs typeface="+mj-cs"/>
              </a:rPr>
              <a:t>Condensed Spaces</a:t>
            </a:r>
          </a:p>
        </p:txBody>
      </p:sp>
      <p:pic>
        <p:nvPicPr>
          <p:cNvPr id="21508" name="Picture 4" descr="Condensed Spaces Bild 2">
            <a:extLst>
              <a:ext uri="{FF2B5EF4-FFF2-40B4-BE49-F238E27FC236}">
                <a16:creationId xmlns:a16="http://schemas.microsoft.com/office/drawing/2014/main" id="{CD4C29A9-ABA1-8C42-A71D-C841AE5933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5" r="-3" b="-3"/>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Lst>
        </p:spPr>
      </p:pic>
      <p:pic>
        <p:nvPicPr>
          <p:cNvPr id="21506" name="Picture 2" descr="Aerial view of Yick Fat Building, Quarry Bay, Hong Kong. Residential area in old apartment with windows. High-rise building, skyscraper with windows of architecture in urban city.">
            <a:extLst>
              <a:ext uri="{FF2B5EF4-FFF2-40B4-BE49-F238E27FC236}">
                <a16:creationId xmlns:a16="http://schemas.microsoft.com/office/drawing/2014/main" id="{6DAAC81C-6F58-644D-BF7B-0EAD747BCE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75" r="13524"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DB5DFEDD-AD12-F548-A2BB-F94F189D5925}"/>
              </a:ext>
            </a:extLst>
          </p:cNvPr>
          <p:cNvSpPr>
            <a:spLocks noGrp="1"/>
          </p:cNvSpPr>
          <p:nvPr>
            <p:ph type="body" idx="28"/>
          </p:nvPr>
        </p:nvSpPr>
        <p:spPr>
          <a:xfrm>
            <a:off x="6191776" y="4571423"/>
            <a:ext cx="5208544"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800">
              <a:solidFill>
                <a:schemeClr val="tx1"/>
              </a:solidFill>
              <a:latin typeface="+mn-lt"/>
            </a:endParaRPr>
          </a:p>
        </p:txBody>
      </p:sp>
    </p:spTree>
    <p:extLst>
      <p:ext uri="{BB962C8B-B14F-4D97-AF65-F5344CB8AC3E}">
        <p14:creationId xmlns:p14="http://schemas.microsoft.com/office/powerpoint/2010/main" val="99615985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2352</Words>
  <Application>Microsoft Macintosh PowerPoint</Application>
  <PresentationFormat>Breitbild</PresentationFormat>
  <Paragraphs>252</Paragraphs>
  <Slides>44</Slides>
  <Notes>27</Notes>
  <HiddenSlides>0</HiddenSlides>
  <MMClips>1</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44</vt:i4>
      </vt:variant>
    </vt:vector>
  </HeadingPairs>
  <TitlesOfParts>
    <vt:vector size="56" baseType="lpstr">
      <vt:lpstr>Arial</vt:lpstr>
      <vt:lpstr>Arial Rounded MT Bold</vt:lpstr>
      <vt:lpstr>Bebas Neue</vt:lpstr>
      <vt:lpstr>Calibri</vt:lpstr>
      <vt:lpstr>Calibri Light</vt:lpstr>
      <vt:lpstr>Franklin Gothic Book</vt:lpstr>
      <vt:lpstr>Franklin Gothic Demi Cond</vt:lpstr>
      <vt:lpstr>Segoe UI</vt:lpstr>
      <vt:lpstr>Times New Roman</vt:lpstr>
      <vt:lpstr>Tw Cen MT</vt:lpstr>
      <vt:lpstr>Wingdings</vt:lpstr>
      <vt:lpstr>Office</vt:lpstr>
      <vt:lpstr>Nationwide Digital Twin: Innovation for Resilience and Sustainability</vt:lpstr>
      <vt:lpstr>The world in 2030</vt:lpstr>
      <vt:lpstr>Smart and sustainable Cities</vt:lpstr>
      <vt:lpstr>Goal 11: Make cities inclusive, safe, resilient and sustainable</vt:lpstr>
      <vt:lpstr>Internet of Things in Cities – Medellín</vt:lpstr>
      <vt:lpstr>Internet of Things in Cities – Mazdar City </vt:lpstr>
      <vt:lpstr>Internet of Things in Cities – Mazdar City – reality only 5% </vt:lpstr>
      <vt:lpstr>National Luxembourg Digital Twin</vt:lpstr>
      <vt:lpstr>Condensed Spaces</vt:lpstr>
      <vt:lpstr>Global Warming</vt:lpstr>
      <vt:lpstr>Heat</vt:lpstr>
      <vt:lpstr>Fires</vt:lpstr>
      <vt:lpstr>Floods</vt:lpstr>
      <vt:lpstr>Wind and Wheather</vt:lpstr>
      <vt:lpstr>Smog</vt:lpstr>
      <vt:lpstr>Traffic</vt:lpstr>
      <vt:lpstr>Noise</vt:lpstr>
      <vt:lpstr>Other Threads</vt:lpstr>
      <vt:lpstr>Power Outage</vt:lpstr>
      <vt:lpstr>Recent Threads</vt:lpstr>
      <vt:lpstr>PowerPoint-Präsentation</vt:lpstr>
      <vt:lpstr>National Luxembourg Digital Twin</vt:lpstr>
      <vt:lpstr> </vt:lpstr>
      <vt:lpstr> </vt:lpstr>
      <vt:lpstr>Sustainable and resilient Energy systems</vt:lpstr>
      <vt:lpstr>Challenges ahead: eXplainable AI</vt:lpstr>
      <vt:lpstr>Covid-19</vt:lpstr>
      <vt:lpstr>COVID</vt:lpstr>
      <vt:lpstr>PowerPoint-Präsentation</vt:lpstr>
      <vt:lpstr>COVID DASHBOARD</vt:lpstr>
      <vt:lpstr>Behind the scene: The digital twin SW stack</vt:lpstr>
      <vt:lpstr>Behind the scene: The Digital Twin SW layers</vt:lpstr>
      <vt:lpstr>PowerPoint-Präsentation</vt:lpstr>
      <vt:lpstr>Sustainability</vt:lpstr>
      <vt:lpstr>PowerPoint-Präsentation</vt:lpstr>
      <vt:lpstr>PowerPoint-Präsentation</vt:lpstr>
      <vt:lpstr>PowerPoint-Präsentation</vt:lpstr>
      <vt:lpstr>Reduction Potential</vt:lpstr>
      <vt:lpstr>PowerPoint-Präsentation</vt:lpstr>
      <vt:lpstr>PowerPoint-Präsentation</vt:lpstr>
      <vt:lpstr>Behind the scene: The Digital Twin Architecture</vt:lpstr>
      <vt:lpstr>Covid-19</vt:lpstr>
      <vt:lpstr>Anti-Fragility</vt:lpstr>
      <vt:lpstr>Problems you choose and  problems that choose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Nationwide Digital Twin: Innovation for Resilience and Sustainability</dc:title>
  <dc:creator>Markus Eisenhauer</dc:creator>
  <cp:lastModifiedBy>Markus Eisenhauer</cp:lastModifiedBy>
  <cp:revision>36</cp:revision>
  <dcterms:created xsi:type="dcterms:W3CDTF">2021-04-21T17:18:01Z</dcterms:created>
  <dcterms:modified xsi:type="dcterms:W3CDTF">2021-04-30T10:16:41Z</dcterms:modified>
</cp:coreProperties>
</file>